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34"/>
  </p:notesMasterIdLst>
  <p:handoutMasterIdLst>
    <p:handoutMasterId r:id="rId35"/>
  </p:handoutMasterIdLst>
  <p:sldIdLst>
    <p:sldId id="329" r:id="rId2"/>
    <p:sldId id="354" r:id="rId3"/>
    <p:sldId id="355" r:id="rId4"/>
    <p:sldId id="394" r:id="rId5"/>
    <p:sldId id="356" r:id="rId6"/>
    <p:sldId id="361" r:id="rId7"/>
    <p:sldId id="362" r:id="rId8"/>
    <p:sldId id="364" r:id="rId9"/>
    <p:sldId id="365" r:id="rId10"/>
    <p:sldId id="360" r:id="rId11"/>
    <p:sldId id="363" r:id="rId12"/>
    <p:sldId id="370" r:id="rId13"/>
    <p:sldId id="371" r:id="rId14"/>
    <p:sldId id="372" r:id="rId15"/>
    <p:sldId id="373" r:id="rId16"/>
    <p:sldId id="396" r:id="rId17"/>
    <p:sldId id="378" r:id="rId18"/>
    <p:sldId id="389" r:id="rId19"/>
    <p:sldId id="369" r:id="rId20"/>
    <p:sldId id="393" r:id="rId21"/>
    <p:sldId id="377" r:id="rId22"/>
    <p:sldId id="382" r:id="rId23"/>
    <p:sldId id="383" r:id="rId24"/>
    <p:sldId id="384" r:id="rId25"/>
    <p:sldId id="387" r:id="rId26"/>
    <p:sldId id="385" r:id="rId27"/>
    <p:sldId id="386" r:id="rId28"/>
    <p:sldId id="388" r:id="rId29"/>
    <p:sldId id="374" r:id="rId30"/>
    <p:sldId id="380" r:id="rId31"/>
    <p:sldId id="381" r:id="rId32"/>
    <p:sldId id="375" r:id="rId3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33CC"/>
    <a:srgbClr val="FFCC00"/>
    <a:srgbClr val="FFCC99"/>
    <a:srgbClr val="FF9966"/>
    <a:srgbClr val="FF6600"/>
    <a:srgbClr val="534DA5"/>
    <a:srgbClr val="E6664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72" autoAdjust="0"/>
    <p:restoredTop sz="94660"/>
  </p:normalViewPr>
  <p:slideViewPr>
    <p:cSldViewPr>
      <p:cViewPr varScale="1">
        <p:scale>
          <a:sx n="71" d="100"/>
          <a:sy n="71" d="100"/>
        </p:scale>
        <p:origin x="-3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368A69-25FE-4351-83E0-B267533C9410}" type="doc">
      <dgm:prSet loTypeId="urn:microsoft.com/office/officeart/2005/8/layout/hierarchy3" loCatId="list" qsTypeId="urn:microsoft.com/office/officeart/2005/8/quickstyle/simple4" qsCatId="simple" csTypeId="urn:microsoft.com/office/officeart/2005/8/colors/accent1_2#1" csCatId="accent1" phldr="1"/>
      <dgm:spPr/>
      <dgm:t>
        <a:bodyPr/>
        <a:lstStyle/>
        <a:p>
          <a:endParaRPr lang="pt-BR"/>
        </a:p>
      </dgm:t>
    </dgm:pt>
    <dgm:pt modelId="{762EB4E2-4A0E-4C4F-8413-B6A31ED6350E}">
      <dgm:prSet phldrT="[Texto]"/>
      <dgm:spPr>
        <a:solidFill>
          <a:srgbClr val="FF9966"/>
        </a:solidFill>
      </dgm:spPr>
      <dgm:t>
        <a:bodyPr/>
        <a:lstStyle/>
        <a:p>
          <a:r>
            <a:rPr lang="pt-BR" dirty="0" smtClean="0"/>
            <a:t>3ª edição</a:t>
          </a:r>
        </a:p>
        <a:p>
          <a:r>
            <a:rPr lang="pt-BR" dirty="0" smtClean="0"/>
            <a:t>(2007 – 2008)</a:t>
          </a:r>
          <a:endParaRPr lang="pt-BR" dirty="0"/>
        </a:p>
      </dgm:t>
    </dgm:pt>
    <dgm:pt modelId="{DE489452-C6FD-4A2B-9086-A6EA3E68C708}" type="parTrans" cxnId="{2E20CE8F-6CDD-4A5F-9EC5-981F4DAF5E67}">
      <dgm:prSet/>
      <dgm:spPr/>
      <dgm:t>
        <a:bodyPr/>
        <a:lstStyle/>
        <a:p>
          <a:endParaRPr lang="pt-BR"/>
        </a:p>
      </dgm:t>
    </dgm:pt>
    <dgm:pt modelId="{1D202DC1-CC45-4BEF-B0CC-1711DF4604DD}" type="sibTrans" cxnId="{2E20CE8F-6CDD-4A5F-9EC5-981F4DAF5E67}">
      <dgm:prSet/>
      <dgm:spPr/>
      <dgm:t>
        <a:bodyPr/>
        <a:lstStyle/>
        <a:p>
          <a:endParaRPr lang="pt-BR"/>
        </a:p>
      </dgm:t>
    </dgm:pt>
    <dgm:pt modelId="{E104FFB8-7A18-4A23-B24F-4A34B30D0CFD}">
      <dgm:prSet phldrT="[Texto]"/>
      <dgm:spPr>
        <a:solidFill>
          <a:srgbClr val="FF9966">
            <a:alpha val="16000"/>
          </a:srgbClr>
        </a:solidFill>
      </dgm:spPr>
      <dgm:t>
        <a:bodyPr/>
        <a:lstStyle/>
        <a:p>
          <a:r>
            <a:rPr lang="pt-BR" dirty="0" smtClean="0"/>
            <a:t>480 jovens participantes </a:t>
          </a:r>
        </a:p>
        <a:p>
          <a:r>
            <a:rPr lang="pt-BR" dirty="0" smtClean="0"/>
            <a:t>(16 a 21 anos)</a:t>
          </a:r>
          <a:endParaRPr lang="pt-BR" dirty="0"/>
        </a:p>
      </dgm:t>
    </dgm:pt>
    <dgm:pt modelId="{D7E602A6-99D7-420B-A036-F7BB55F4430C}" type="parTrans" cxnId="{173222AB-5C65-438F-8DEC-282067124CFC}">
      <dgm:prSet/>
      <dgm:spPr/>
      <dgm:t>
        <a:bodyPr/>
        <a:lstStyle/>
        <a:p>
          <a:endParaRPr lang="pt-BR"/>
        </a:p>
      </dgm:t>
    </dgm:pt>
    <dgm:pt modelId="{7D6814D6-8C37-48FD-AAD8-DFE108125A66}" type="sibTrans" cxnId="{173222AB-5C65-438F-8DEC-282067124CFC}">
      <dgm:prSet/>
      <dgm:spPr/>
      <dgm:t>
        <a:bodyPr/>
        <a:lstStyle/>
        <a:p>
          <a:endParaRPr lang="pt-BR"/>
        </a:p>
      </dgm:t>
    </dgm:pt>
    <dgm:pt modelId="{64B5B4B7-5A1E-4F4F-99F5-50AF44E18247}">
      <dgm:prSet phldrT="[Texto]"/>
      <dgm:spPr>
        <a:solidFill>
          <a:srgbClr val="FF9966">
            <a:alpha val="17000"/>
          </a:srgbClr>
        </a:solidFill>
      </dgm:spPr>
      <dgm:t>
        <a:bodyPr/>
        <a:lstStyle/>
        <a:p>
          <a:r>
            <a:rPr lang="pt-BR" dirty="0" smtClean="0"/>
            <a:t>8 ONGs</a:t>
          </a:r>
          <a:endParaRPr lang="pt-BR" dirty="0"/>
        </a:p>
      </dgm:t>
    </dgm:pt>
    <dgm:pt modelId="{E8F349A6-86EF-47DB-90E4-5C583FEDDBB7}" type="parTrans" cxnId="{49BD2CD1-009C-4C3B-8A32-41D88CF86BE1}">
      <dgm:prSet/>
      <dgm:spPr/>
      <dgm:t>
        <a:bodyPr/>
        <a:lstStyle/>
        <a:p>
          <a:endParaRPr lang="pt-BR"/>
        </a:p>
      </dgm:t>
    </dgm:pt>
    <dgm:pt modelId="{0320243A-39C1-4A42-90BA-8ABC5CF829A5}" type="sibTrans" cxnId="{49BD2CD1-009C-4C3B-8A32-41D88CF86BE1}">
      <dgm:prSet/>
      <dgm:spPr/>
      <dgm:t>
        <a:bodyPr/>
        <a:lstStyle/>
        <a:p>
          <a:endParaRPr lang="pt-BR"/>
        </a:p>
      </dgm:t>
    </dgm:pt>
    <dgm:pt modelId="{675F5D50-81B3-4929-B4C4-D1F002C79A1E}">
      <dgm:prSet phldrT="[Texto]"/>
      <dgm:spPr>
        <a:solidFill>
          <a:srgbClr val="FF9966">
            <a:alpha val="17000"/>
          </a:srgbClr>
        </a:solidFill>
      </dgm:spPr>
      <dgm:t>
        <a:bodyPr/>
        <a:lstStyle/>
        <a:p>
          <a:r>
            <a:rPr lang="pt-BR" dirty="0" smtClean="0"/>
            <a:t>Grajaú e Lajeado</a:t>
          </a:r>
          <a:endParaRPr lang="pt-BR" dirty="0"/>
        </a:p>
      </dgm:t>
    </dgm:pt>
    <dgm:pt modelId="{A9429EDD-4F24-42C9-8BF7-15C616034B1F}" type="parTrans" cxnId="{4E9C36E8-0208-4F70-8387-FD195ACA65A9}">
      <dgm:prSet/>
      <dgm:spPr/>
      <dgm:t>
        <a:bodyPr/>
        <a:lstStyle/>
        <a:p>
          <a:endParaRPr lang="pt-BR"/>
        </a:p>
      </dgm:t>
    </dgm:pt>
    <dgm:pt modelId="{485E21FE-CD18-4A0C-973F-77D9287C7B18}" type="sibTrans" cxnId="{4E9C36E8-0208-4F70-8387-FD195ACA65A9}">
      <dgm:prSet/>
      <dgm:spPr/>
      <dgm:t>
        <a:bodyPr/>
        <a:lstStyle/>
        <a:p>
          <a:endParaRPr lang="pt-BR"/>
        </a:p>
      </dgm:t>
    </dgm:pt>
    <dgm:pt modelId="{D15992BD-F0C0-4CCE-BEEE-E9634D11A697}">
      <dgm:prSet phldrT="[Texto]"/>
      <dgm:spPr>
        <a:solidFill>
          <a:srgbClr val="FF9966">
            <a:alpha val="17000"/>
          </a:srgbClr>
        </a:solidFill>
      </dgm:spPr>
      <dgm:t>
        <a:bodyPr/>
        <a:lstStyle/>
        <a:p>
          <a:r>
            <a:rPr lang="pt-BR" dirty="0" smtClean="0"/>
            <a:t>Critério de renda familiar per capita para definição dos participantes. Lista espera = controle</a:t>
          </a:r>
          <a:endParaRPr lang="pt-BR" dirty="0"/>
        </a:p>
      </dgm:t>
    </dgm:pt>
    <dgm:pt modelId="{A99AAF27-2460-45E2-87B0-7E64D1EE4A97}" type="parTrans" cxnId="{AC58E79C-0314-417B-ACB6-6E323900B676}">
      <dgm:prSet/>
      <dgm:spPr>
        <a:ln>
          <a:solidFill>
            <a:srgbClr val="FF9966"/>
          </a:solidFill>
        </a:ln>
      </dgm:spPr>
      <dgm:t>
        <a:bodyPr/>
        <a:lstStyle/>
        <a:p>
          <a:endParaRPr lang="pt-BR"/>
        </a:p>
      </dgm:t>
    </dgm:pt>
    <dgm:pt modelId="{1ADC2400-67E8-4F12-B5CF-7D4DE2510444}" type="sibTrans" cxnId="{AC58E79C-0314-417B-ACB6-6E323900B676}">
      <dgm:prSet/>
      <dgm:spPr/>
      <dgm:t>
        <a:bodyPr/>
        <a:lstStyle/>
        <a:p>
          <a:endParaRPr lang="pt-BR"/>
        </a:p>
      </dgm:t>
    </dgm:pt>
    <dgm:pt modelId="{D575FDBC-AA83-4CF7-B581-BE51AE3F5BC3}">
      <dgm:prSet phldrT="[Texto]"/>
      <dgm:spPr>
        <a:solidFill>
          <a:srgbClr val="0070C0"/>
        </a:solidFill>
      </dgm:spPr>
      <dgm:t>
        <a:bodyPr/>
        <a:lstStyle/>
        <a:p>
          <a:r>
            <a:rPr lang="pt-BR" dirty="0" smtClean="0"/>
            <a:t>Avaliações e pesquisas de campo</a:t>
          </a:r>
          <a:endParaRPr lang="pt-BR" dirty="0"/>
        </a:p>
      </dgm:t>
    </dgm:pt>
    <dgm:pt modelId="{3CFFA448-F32A-4345-8DAB-F53322F0EA4C}" type="parTrans" cxnId="{E3766B59-A355-461A-A308-A688AD97B489}">
      <dgm:prSet/>
      <dgm:spPr/>
      <dgm:t>
        <a:bodyPr/>
        <a:lstStyle/>
        <a:p>
          <a:endParaRPr lang="pt-BR"/>
        </a:p>
      </dgm:t>
    </dgm:pt>
    <dgm:pt modelId="{A22EC7BA-48E9-409D-9492-CB8F126C05B4}" type="sibTrans" cxnId="{E3766B59-A355-461A-A308-A688AD97B489}">
      <dgm:prSet/>
      <dgm:spPr/>
      <dgm:t>
        <a:bodyPr/>
        <a:lstStyle/>
        <a:p>
          <a:endParaRPr lang="pt-BR"/>
        </a:p>
      </dgm:t>
    </dgm:pt>
    <dgm:pt modelId="{C7F46589-A84A-4A4C-8D2C-9D7C6316F026}">
      <dgm:prSet phldrT="[Texto]"/>
      <dgm:spPr>
        <a:solidFill>
          <a:srgbClr val="0070C0">
            <a:alpha val="55000"/>
          </a:srgbClr>
        </a:solidFill>
        <a:ln w="15875">
          <a:solidFill>
            <a:srgbClr val="C00000"/>
          </a:solidFill>
        </a:ln>
      </dgm:spPr>
      <dgm:t>
        <a:bodyPr/>
        <a:lstStyle/>
        <a:p>
          <a:r>
            <a:rPr lang="pt-BR" b="1" dirty="0" smtClean="0">
              <a:solidFill>
                <a:srgbClr val="C00000"/>
              </a:solidFill>
            </a:rPr>
            <a:t>1ª avaliação</a:t>
          </a:r>
        </a:p>
        <a:p>
          <a:r>
            <a:rPr lang="pt-BR" b="1" dirty="0" smtClean="0">
              <a:solidFill>
                <a:srgbClr val="C00000"/>
              </a:solidFill>
            </a:rPr>
            <a:t>CURTO PRAZO:</a:t>
          </a:r>
        </a:p>
        <a:p>
          <a:r>
            <a:rPr lang="pt-BR" dirty="0" smtClean="0">
              <a:solidFill>
                <a:srgbClr val="C00000"/>
              </a:solidFill>
            </a:rPr>
            <a:t>maio/junho – 2009</a:t>
          </a:r>
          <a:endParaRPr lang="pt-BR" dirty="0">
            <a:solidFill>
              <a:srgbClr val="C00000"/>
            </a:solidFill>
          </a:endParaRPr>
        </a:p>
      </dgm:t>
    </dgm:pt>
    <dgm:pt modelId="{DD825F33-FBE6-40B3-B1FD-7E749EB9513A}" type="parTrans" cxnId="{C40D522E-4363-4F4A-BD98-EB7C3260047A}">
      <dgm:prSet/>
      <dgm:spPr/>
      <dgm:t>
        <a:bodyPr/>
        <a:lstStyle/>
        <a:p>
          <a:endParaRPr lang="pt-BR"/>
        </a:p>
      </dgm:t>
    </dgm:pt>
    <dgm:pt modelId="{0B6340FE-2FC4-4A92-B29F-851366D70186}" type="sibTrans" cxnId="{C40D522E-4363-4F4A-BD98-EB7C3260047A}">
      <dgm:prSet/>
      <dgm:spPr/>
      <dgm:t>
        <a:bodyPr/>
        <a:lstStyle/>
        <a:p>
          <a:endParaRPr lang="pt-BR"/>
        </a:p>
      </dgm:t>
    </dgm:pt>
    <dgm:pt modelId="{B8F641B7-31EE-4D8C-973B-C4B3F3118AA0}">
      <dgm:prSet phldrT="[Texto]"/>
      <dgm:spPr>
        <a:solidFill>
          <a:srgbClr val="0070C0">
            <a:alpha val="22000"/>
          </a:srgbClr>
        </a:solidFill>
        <a:ln w="15875">
          <a:noFill/>
        </a:ln>
      </dgm:spPr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589 entrevistas válidas</a:t>
          </a:r>
          <a:endParaRPr lang="pt-BR" dirty="0">
            <a:solidFill>
              <a:schemeClr val="tx1"/>
            </a:solidFill>
          </a:endParaRPr>
        </a:p>
      </dgm:t>
    </dgm:pt>
    <dgm:pt modelId="{E8CC7365-899F-4BF8-87DF-D3C7D9FDFA09}" type="parTrans" cxnId="{E09CA5DF-10D7-4A0E-AFB9-19CF549EAAE1}">
      <dgm:prSet/>
      <dgm:spPr/>
      <dgm:t>
        <a:bodyPr/>
        <a:lstStyle/>
        <a:p>
          <a:endParaRPr lang="pt-BR"/>
        </a:p>
      </dgm:t>
    </dgm:pt>
    <dgm:pt modelId="{72E031D0-C883-4C93-B459-969F76D1F75D}" type="sibTrans" cxnId="{E09CA5DF-10D7-4A0E-AFB9-19CF549EAAE1}">
      <dgm:prSet/>
      <dgm:spPr/>
      <dgm:t>
        <a:bodyPr/>
        <a:lstStyle/>
        <a:p>
          <a:endParaRPr lang="pt-BR"/>
        </a:p>
      </dgm:t>
    </dgm:pt>
    <dgm:pt modelId="{D0F380A2-01AB-4BE1-B6CB-DA9255A6E659}" type="pres">
      <dgm:prSet presAssocID="{78368A69-25FE-4351-83E0-B267533C941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1B32B0B0-950D-4879-BE79-F7680A64F4BE}" type="pres">
      <dgm:prSet presAssocID="{762EB4E2-4A0E-4C4F-8413-B6A31ED6350E}" presName="root" presStyleCnt="0"/>
      <dgm:spPr/>
    </dgm:pt>
    <dgm:pt modelId="{F0B13E95-073F-4251-BF19-549651BDDF90}" type="pres">
      <dgm:prSet presAssocID="{762EB4E2-4A0E-4C4F-8413-B6A31ED6350E}" presName="rootComposite" presStyleCnt="0"/>
      <dgm:spPr/>
    </dgm:pt>
    <dgm:pt modelId="{C93D4DCB-A224-4BFC-909F-04E992832D5D}" type="pres">
      <dgm:prSet presAssocID="{762EB4E2-4A0E-4C4F-8413-B6A31ED6350E}" presName="rootText" presStyleLbl="node1" presStyleIdx="0" presStyleCnt="2"/>
      <dgm:spPr/>
      <dgm:t>
        <a:bodyPr/>
        <a:lstStyle/>
        <a:p>
          <a:endParaRPr lang="pt-BR"/>
        </a:p>
      </dgm:t>
    </dgm:pt>
    <dgm:pt modelId="{D617C18F-7F90-42D4-B2B9-D4E28E90430B}" type="pres">
      <dgm:prSet presAssocID="{762EB4E2-4A0E-4C4F-8413-B6A31ED6350E}" presName="rootConnector" presStyleLbl="node1" presStyleIdx="0" presStyleCnt="2"/>
      <dgm:spPr/>
      <dgm:t>
        <a:bodyPr/>
        <a:lstStyle/>
        <a:p>
          <a:endParaRPr lang="pt-BR"/>
        </a:p>
      </dgm:t>
    </dgm:pt>
    <dgm:pt modelId="{D1F74A2C-5CAE-41AD-9320-67EFA5A9BF9C}" type="pres">
      <dgm:prSet presAssocID="{762EB4E2-4A0E-4C4F-8413-B6A31ED6350E}" presName="childShape" presStyleCnt="0"/>
      <dgm:spPr/>
    </dgm:pt>
    <dgm:pt modelId="{443920F8-53CE-48D0-96BA-6030E7AC01F6}" type="pres">
      <dgm:prSet presAssocID="{D7E602A6-99D7-420B-A036-F7BB55F4430C}" presName="Name13" presStyleLbl="parChTrans1D2" presStyleIdx="0" presStyleCnt="6"/>
      <dgm:spPr/>
      <dgm:t>
        <a:bodyPr/>
        <a:lstStyle/>
        <a:p>
          <a:endParaRPr lang="pt-BR"/>
        </a:p>
      </dgm:t>
    </dgm:pt>
    <dgm:pt modelId="{7CD4813B-76B2-41DD-BA4A-0CFCF5810577}" type="pres">
      <dgm:prSet presAssocID="{E104FFB8-7A18-4A23-B24F-4A34B30D0CFD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DE408DD-E585-4F1C-891D-9B5C873A3D53}" type="pres">
      <dgm:prSet presAssocID="{E8F349A6-86EF-47DB-90E4-5C583FEDDBB7}" presName="Name13" presStyleLbl="parChTrans1D2" presStyleIdx="1" presStyleCnt="6"/>
      <dgm:spPr/>
      <dgm:t>
        <a:bodyPr/>
        <a:lstStyle/>
        <a:p>
          <a:endParaRPr lang="pt-BR"/>
        </a:p>
      </dgm:t>
    </dgm:pt>
    <dgm:pt modelId="{4110DB3D-BADC-4AAB-A304-A30B014B9A5F}" type="pres">
      <dgm:prSet presAssocID="{64B5B4B7-5A1E-4F4F-99F5-50AF44E18247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E7DF58-0D5F-4A98-9AD3-48040A015BDA}" type="pres">
      <dgm:prSet presAssocID="{A9429EDD-4F24-42C9-8BF7-15C616034B1F}" presName="Name13" presStyleLbl="parChTrans1D2" presStyleIdx="2" presStyleCnt="6"/>
      <dgm:spPr/>
      <dgm:t>
        <a:bodyPr/>
        <a:lstStyle/>
        <a:p>
          <a:endParaRPr lang="pt-BR"/>
        </a:p>
      </dgm:t>
    </dgm:pt>
    <dgm:pt modelId="{46F5EA41-B047-4C15-996F-18B447DC164A}" type="pres">
      <dgm:prSet presAssocID="{675F5D50-81B3-4929-B4C4-D1F002C79A1E}" presName="childText" presStyleLbl="bgAcc1" presStyleIdx="2" presStyleCnt="6" custLinFactNeighborX="825" custLinFactNeighborY="-108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9D9EF34-0AB8-4A98-BB7D-B0F83E636B16}" type="pres">
      <dgm:prSet presAssocID="{A99AAF27-2460-45E2-87B0-7E64D1EE4A97}" presName="Name13" presStyleLbl="parChTrans1D2" presStyleIdx="3" presStyleCnt="6"/>
      <dgm:spPr/>
      <dgm:t>
        <a:bodyPr/>
        <a:lstStyle/>
        <a:p>
          <a:endParaRPr lang="pt-BR"/>
        </a:p>
      </dgm:t>
    </dgm:pt>
    <dgm:pt modelId="{6779E792-C875-4343-BEA6-74873BC66E58}" type="pres">
      <dgm:prSet presAssocID="{D15992BD-F0C0-4CCE-BEEE-E9634D11A697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1F86651-9AFB-4F6E-A053-4FBE113981E4}" type="pres">
      <dgm:prSet presAssocID="{D575FDBC-AA83-4CF7-B581-BE51AE3F5BC3}" presName="root" presStyleCnt="0"/>
      <dgm:spPr/>
    </dgm:pt>
    <dgm:pt modelId="{0395346A-A620-4128-B945-EECA058F81BD}" type="pres">
      <dgm:prSet presAssocID="{D575FDBC-AA83-4CF7-B581-BE51AE3F5BC3}" presName="rootComposite" presStyleCnt="0"/>
      <dgm:spPr/>
    </dgm:pt>
    <dgm:pt modelId="{4A8F89E0-14D6-461A-8A78-4B3EECC2D817}" type="pres">
      <dgm:prSet presAssocID="{D575FDBC-AA83-4CF7-B581-BE51AE3F5BC3}" presName="rootText" presStyleLbl="node1" presStyleIdx="1" presStyleCnt="2" custLinFactNeighborY="13028"/>
      <dgm:spPr/>
      <dgm:t>
        <a:bodyPr/>
        <a:lstStyle/>
        <a:p>
          <a:endParaRPr lang="pt-BR"/>
        </a:p>
      </dgm:t>
    </dgm:pt>
    <dgm:pt modelId="{4AF8C80B-0436-40E0-832E-977B7C0DDDAD}" type="pres">
      <dgm:prSet presAssocID="{D575FDBC-AA83-4CF7-B581-BE51AE3F5BC3}" presName="rootConnector" presStyleLbl="node1" presStyleIdx="1" presStyleCnt="2"/>
      <dgm:spPr/>
      <dgm:t>
        <a:bodyPr/>
        <a:lstStyle/>
        <a:p>
          <a:endParaRPr lang="pt-BR"/>
        </a:p>
      </dgm:t>
    </dgm:pt>
    <dgm:pt modelId="{2321C128-9351-4071-900D-493299CDC585}" type="pres">
      <dgm:prSet presAssocID="{D575FDBC-AA83-4CF7-B581-BE51AE3F5BC3}" presName="childShape" presStyleCnt="0"/>
      <dgm:spPr/>
    </dgm:pt>
    <dgm:pt modelId="{21769E2E-C7FC-4CFC-B74A-CC045AEA07FC}" type="pres">
      <dgm:prSet presAssocID="{DD825F33-FBE6-40B3-B1FD-7E749EB9513A}" presName="Name13" presStyleLbl="parChTrans1D2" presStyleIdx="4" presStyleCnt="6"/>
      <dgm:spPr/>
      <dgm:t>
        <a:bodyPr/>
        <a:lstStyle/>
        <a:p>
          <a:endParaRPr lang="pt-BR"/>
        </a:p>
      </dgm:t>
    </dgm:pt>
    <dgm:pt modelId="{93CC8070-6290-4693-9DB1-66DAA0476424}" type="pres">
      <dgm:prSet presAssocID="{C7F46589-A84A-4A4C-8D2C-9D7C6316F026}" presName="childText" presStyleLbl="bgAcc1" presStyleIdx="4" presStyleCnt="6" custLinFactNeighborY="1847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22564DD-016A-429E-976E-E2EF8EC3723E}" type="pres">
      <dgm:prSet presAssocID="{E8CC7365-899F-4BF8-87DF-D3C7D9FDFA09}" presName="Name13" presStyleLbl="parChTrans1D2" presStyleIdx="5" presStyleCnt="6"/>
      <dgm:spPr/>
      <dgm:t>
        <a:bodyPr/>
        <a:lstStyle/>
        <a:p>
          <a:endParaRPr lang="pt-BR"/>
        </a:p>
      </dgm:t>
    </dgm:pt>
    <dgm:pt modelId="{CC411486-ED94-45B2-91EA-84FBDAB57ECA}" type="pres">
      <dgm:prSet presAssocID="{B8F641B7-31EE-4D8C-973B-C4B3F3118AA0}" presName="childText" presStyleLbl="bgAcc1" presStyleIdx="5" presStyleCnt="6" custScaleY="6087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73222AB-5C65-438F-8DEC-282067124CFC}" srcId="{762EB4E2-4A0E-4C4F-8413-B6A31ED6350E}" destId="{E104FFB8-7A18-4A23-B24F-4A34B30D0CFD}" srcOrd="0" destOrd="0" parTransId="{D7E602A6-99D7-420B-A036-F7BB55F4430C}" sibTransId="{7D6814D6-8C37-48FD-AAD8-DFE108125A66}"/>
    <dgm:cxn modelId="{49BD2CD1-009C-4C3B-8A32-41D88CF86BE1}" srcId="{762EB4E2-4A0E-4C4F-8413-B6A31ED6350E}" destId="{64B5B4B7-5A1E-4F4F-99F5-50AF44E18247}" srcOrd="1" destOrd="0" parTransId="{E8F349A6-86EF-47DB-90E4-5C583FEDDBB7}" sibTransId="{0320243A-39C1-4A42-90BA-8ABC5CF829A5}"/>
    <dgm:cxn modelId="{F1D4AA84-DD72-44E2-99CE-4A9CCE8E51D5}" type="presOf" srcId="{762EB4E2-4A0E-4C4F-8413-B6A31ED6350E}" destId="{D617C18F-7F90-42D4-B2B9-D4E28E90430B}" srcOrd="1" destOrd="0" presId="urn:microsoft.com/office/officeart/2005/8/layout/hierarchy3"/>
    <dgm:cxn modelId="{4E9C36E8-0208-4F70-8387-FD195ACA65A9}" srcId="{762EB4E2-4A0E-4C4F-8413-B6A31ED6350E}" destId="{675F5D50-81B3-4929-B4C4-D1F002C79A1E}" srcOrd="2" destOrd="0" parTransId="{A9429EDD-4F24-42C9-8BF7-15C616034B1F}" sibTransId="{485E21FE-CD18-4A0C-973F-77D9287C7B18}"/>
    <dgm:cxn modelId="{C85C4EFF-DC22-42FF-AFB0-1FDE367FB4CA}" type="presOf" srcId="{C7F46589-A84A-4A4C-8D2C-9D7C6316F026}" destId="{93CC8070-6290-4693-9DB1-66DAA0476424}" srcOrd="0" destOrd="0" presId="urn:microsoft.com/office/officeart/2005/8/layout/hierarchy3"/>
    <dgm:cxn modelId="{76209565-2330-477F-ADD2-7BD34CB8BF63}" type="presOf" srcId="{D575FDBC-AA83-4CF7-B581-BE51AE3F5BC3}" destId="{4A8F89E0-14D6-461A-8A78-4B3EECC2D817}" srcOrd="0" destOrd="0" presId="urn:microsoft.com/office/officeart/2005/8/layout/hierarchy3"/>
    <dgm:cxn modelId="{E09CA5DF-10D7-4A0E-AFB9-19CF549EAAE1}" srcId="{D575FDBC-AA83-4CF7-B581-BE51AE3F5BC3}" destId="{B8F641B7-31EE-4D8C-973B-C4B3F3118AA0}" srcOrd="1" destOrd="0" parTransId="{E8CC7365-899F-4BF8-87DF-D3C7D9FDFA09}" sibTransId="{72E031D0-C883-4C93-B459-969F76D1F75D}"/>
    <dgm:cxn modelId="{9C37D4AD-0625-4D84-A072-A974BAD84687}" type="presOf" srcId="{762EB4E2-4A0E-4C4F-8413-B6A31ED6350E}" destId="{C93D4DCB-A224-4BFC-909F-04E992832D5D}" srcOrd="0" destOrd="0" presId="urn:microsoft.com/office/officeart/2005/8/layout/hierarchy3"/>
    <dgm:cxn modelId="{D6C872A2-3B3A-46E7-B735-2286EDFBD502}" type="presOf" srcId="{A99AAF27-2460-45E2-87B0-7E64D1EE4A97}" destId="{B9D9EF34-0AB8-4A98-BB7D-B0F83E636B16}" srcOrd="0" destOrd="0" presId="urn:microsoft.com/office/officeart/2005/8/layout/hierarchy3"/>
    <dgm:cxn modelId="{E3766B59-A355-461A-A308-A688AD97B489}" srcId="{78368A69-25FE-4351-83E0-B267533C9410}" destId="{D575FDBC-AA83-4CF7-B581-BE51AE3F5BC3}" srcOrd="1" destOrd="0" parTransId="{3CFFA448-F32A-4345-8DAB-F53322F0EA4C}" sibTransId="{A22EC7BA-48E9-409D-9492-CB8F126C05B4}"/>
    <dgm:cxn modelId="{2E20CE8F-6CDD-4A5F-9EC5-981F4DAF5E67}" srcId="{78368A69-25FE-4351-83E0-B267533C9410}" destId="{762EB4E2-4A0E-4C4F-8413-B6A31ED6350E}" srcOrd="0" destOrd="0" parTransId="{DE489452-C6FD-4A2B-9086-A6EA3E68C708}" sibTransId="{1D202DC1-CC45-4BEF-B0CC-1711DF4604DD}"/>
    <dgm:cxn modelId="{ED995BDF-226B-4BAC-85C3-D83C077D77F1}" type="presOf" srcId="{64B5B4B7-5A1E-4F4F-99F5-50AF44E18247}" destId="{4110DB3D-BADC-4AAB-A304-A30B014B9A5F}" srcOrd="0" destOrd="0" presId="urn:microsoft.com/office/officeart/2005/8/layout/hierarchy3"/>
    <dgm:cxn modelId="{2E72E779-1CC7-4C2F-873F-EA412CC5B2D4}" type="presOf" srcId="{E104FFB8-7A18-4A23-B24F-4A34B30D0CFD}" destId="{7CD4813B-76B2-41DD-BA4A-0CFCF5810577}" srcOrd="0" destOrd="0" presId="urn:microsoft.com/office/officeart/2005/8/layout/hierarchy3"/>
    <dgm:cxn modelId="{969ABBB9-86EC-4466-83C9-D44CB54517B0}" type="presOf" srcId="{A9429EDD-4F24-42C9-8BF7-15C616034B1F}" destId="{95E7DF58-0D5F-4A98-9AD3-48040A015BDA}" srcOrd="0" destOrd="0" presId="urn:microsoft.com/office/officeart/2005/8/layout/hierarchy3"/>
    <dgm:cxn modelId="{40C4D8D3-D35F-496B-8662-C40B3332E44B}" type="presOf" srcId="{D15992BD-F0C0-4CCE-BEEE-E9634D11A697}" destId="{6779E792-C875-4343-BEA6-74873BC66E58}" srcOrd="0" destOrd="0" presId="urn:microsoft.com/office/officeart/2005/8/layout/hierarchy3"/>
    <dgm:cxn modelId="{AC58E79C-0314-417B-ACB6-6E323900B676}" srcId="{762EB4E2-4A0E-4C4F-8413-B6A31ED6350E}" destId="{D15992BD-F0C0-4CCE-BEEE-E9634D11A697}" srcOrd="3" destOrd="0" parTransId="{A99AAF27-2460-45E2-87B0-7E64D1EE4A97}" sibTransId="{1ADC2400-67E8-4F12-B5CF-7D4DE2510444}"/>
    <dgm:cxn modelId="{CA4B89AC-C499-43B3-BE02-DBB1C1A1ED42}" type="presOf" srcId="{D7E602A6-99D7-420B-A036-F7BB55F4430C}" destId="{443920F8-53CE-48D0-96BA-6030E7AC01F6}" srcOrd="0" destOrd="0" presId="urn:microsoft.com/office/officeart/2005/8/layout/hierarchy3"/>
    <dgm:cxn modelId="{D49DFC40-75BF-498E-BAA8-BCF8E6F67F77}" type="presOf" srcId="{E8CC7365-899F-4BF8-87DF-D3C7D9FDFA09}" destId="{822564DD-016A-429E-976E-E2EF8EC3723E}" srcOrd="0" destOrd="0" presId="urn:microsoft.com/office/officeart/2005/8/layout/hierarchy3"/>
    <dgm:cxn modelId="{B0123C36-E85C-4822-8834-E74F1D781C38}" type="presOf" srcId="{675F5D50-81B3-4929-B4C4-D1F002C79A1E}" destId="{46F5EA41-B047-4C15-996F-18B447DC164A}" srcOrd="0" destOrd="0" presId="urn:microsoft.com/office/officeart/2005/8/layout/hierarchy3"/>
    <dgm:cxn modelId="{C64A735D-9412-4E0D-BAF2-B0B72FFADDCB}" type="presOf" srcId="{B8F641B7-31EE-4D8C-973B-C4B3F3118AA0}" destId="{CC411486-ED94-45B2-91EA-84FBDAB57ECA}" srcOrd="0" destOrd="0" presId="urn:microsoft.com/office/officeart/2005/8/layout/hierarchy3"/>
    <dgm:cxn modelId="{595616CC-016E-439F-8F61-A71D0E914EDD}" type="presOf" srcId="{DD825F33-FBE6-40B3-B1FD-7E749EB9513A}" destId="{21769E2E-C7FC-4CFC-B74A-CC045AEA07FC}" srcOrd="0" destOrd="0" presId="urn:microsoft.com/office/officeart/2005/8/layout/hierarchy3"/>
    <dgm:cxn modelId="{0334F171-46A4-49D0-A438-DA572A5B0AF3}" type="presOf" srcId="{E8F349A6-86EF-47DB-90E4-5C583FEDDBB7}" destId="{DDE408DD-E585-4F1C-891D-9B5C873A3D53}" srcOrd="0" destOrd="0" presId="urn:microsoft.com/office/officeart/2005/8/layout/hierarchy3"/>
    <dgm:cxn modelId="{5BDDDF04-9083-48E5-8193-EBFA60977A5B}" type="presOf" srcId="{D575FDBC-AA83-4CF7-B581-BE51AE3F5BC3}" destId="{4AF8C80B-0436-40E0-832E-977B7C0DDDAD}" srcOrd="1" destOrd="0" presId="urn:microsoft.com/office/officeart/2005/8/layout/hierarchy3"/>
    <dgm:cxn modelId="{D7F44A41-39A3-4FE5-B965-2C78624C8E20}" type="presOf" srcId="{78368A69-25FE-4351-83E0-B267533C9410}" destId="{D0F380A2-01AB-4BE1-B6CB-DA9255A6E659}" srcOrd="0" destOrd="0" presId="urn:microsoft.com/office/officeart/2005/8/layout/hierarchy3"/>
    <dgm:cxn modelId="{C40D522E-4363-4F4A-BD98-EB7C3260047A}" srcId="{D575FDBC-AA83-4CF7-B581-BE51AE3F5BC3}" destId="{C7F46589-A84A-4A4C-8D2C-9D7C6316F026}" srcOrd="0" destOrd="0" parTransId="{DD825F33-FBE6-40B3-B1FD-7E749EB9513A}" sibTransId="{0B6340FE-2FC4-4A92-B29F-851366D70186}"/>
    <dgm:cxn modelId="{83326CA7-9591-42A1-A27B-21C1A9B6CCD6}" type="presParOf" srcId="{D0F380A2-01AB-4BE1-B6CB-DA9255A6E659}" destId="{1B32B0B0-950D-4879-BE79-F7680A64F4BE}" srcOrd="0" destOrd="0" presId="urn:microsoft.com/office/officeart/2005/8/layout/hierarchy3"/>
    <dgm:cxn modelId="{0A1AAC4F-FF3E-44E8-A0FD-C0E8653804FD}" type="presParOf" srcId="{1B32B0B0-950D-4879-BE79-F7680A64F4BE}" destId="{F0B13E95-073F-4251-BF19-549651BDDF90}" srcOrd="0" destOrd="0" presId="urn:microsoft.com/office/officeart/2005/8/layout/hierarchy3"/>
    <dgm:cxn modelId="{17356C3D-A426-4CDA-BF98-8154771D4122}" type="presParOf" srcId="{F0B13E95-073F-4251-BF19-549651BDDF90}" destId="{C93D4DCB-A224-4BFC-909F-04E992832D5D}" srcOrd="0" destOrd="0" presId="urn:microsoft.com/office/officeart/2005/8/layout/hierarchy3"/>
    <dgm:cxn modelId="{742CD026-83CF-4C67-A643-9E910A904478}" type="presParOf" srcId="{F0B13E95-073F-4251-BF19-549651BDDF90}" destId="{D617C18F-7F90-42D4-B2B9-D4E28E90430B}" srcOrd="1" destOrd="0" presId="urn:microsoft.com/office/officeart/2005/8/layout/hierarchy3"/>
    <dgm:cxn modelId="{D540EBFD-9B2A-4C39-AF12-51DE6E65BC0B}" type="presParOf" srcId="{1B32B0B0-950D-4879-BE79-F7680A64F4BE}" destId="{D1F74A2C-5CAE-41AD-9320-67EFA5A9BF9C}" srcOrd="1" destOrd="0" presId="urn:microsoft.com/office/officeart/2005/8/layout/hierarchy3"/>
    <dgm:cxn modelId="{845CC544-2747-464D-9D2D-9202F6250C89}" type="presParOf" srcId="{D1F74A2C-5CAE-41AD-9320-67EFA5A9BF9C}" destId="{443920F8-53CE-48D0-96BA-6030E7AC01F6}" srcOrd="0" destOrd="0" presId="urn:microsoft.com/office/officeart/2005/8/layout/hierarchy3"/>
    <dgm:cxn modelId="{E3B91C71-5BB3-4A88-9385-6A7E0A2E5AF4}" type="presParOf" srcId="{D1F74A2C-5CAE-41AD-9320-67EFA5A9BF9C}" destId="{7CD4813B-76B2-41DD-BA4A-0CFCF5810577}" srcOrd="1" destOrd="0" presId="urn:microsoft.com/office/officeart/2005/8/layout/hierarchy3"/>
    <dgm:cxn modelId="{9BA9C625-967C-48B5-832B-5B35BEE69772}" type="presParOf" srcId="{D1F74A2C-5CAE-41AD-9320-67EFA5A9BF9C}" destId="{DDE408DD-E585-4F1C-891D-9B5C873A3D53}" srcOrd="2" destOrd="0" presId="urn:microsoft.com/office/officeart/2005/8/layout/hierarchy3"/>
    <dgm:cxn modelId="{F1EFB39D-DE38-4342-873E-1CDBD1B172E7}" type="presParOf" srcId="{D1F74A2C-5CAE-41AD-9320-67EFA5A9BF9C}" destId="{4110DB3D-BADC-4AAB-A304-A30B014B9A5F}" srcOrd="3" destOrd="0" presId="urn:microsoft.com/office/officeart/2005/8/layout/hierarchy3"/>
    <dgm:cxn modelId="{9F9B8376-77E7-44BF-A168-253AD18D4629}" type="presParOf" srcId="{D1F74A2C-5CAE-41AD-9320-67EFA5A9BF9C}" destId="{95E7DF58-0D5F-4A98-9AD3-48040A015BDA}" srcOrd="4" destOrd="0" presId="urn:microsoft.com/office/officeart/2005/8/layout/hierarchy3"/>
    <dgm:cxn modelId="{A98BE0C4-43B0-4BA2-B275-230DD4F20464}" type="presParOf" srcId="{D1F74A2C-5CAE-41AD-9320-67EFA5A9BF9C}" destId="{46F5EA41-B047-4C15-996F-18B447DC164A}" srcOrd="5" destOrd="0" presId="urn:microsoft.com/office/officeart/2005/8/layout/hierarchy3"/>
    <dgm:cxn modelId="{3A26B5CE-66AF-42EC-B677-755AD7895DCD}" type="presParOf" srcId="{D1F74A2C-5CAE-41AD-9320-67EFA5A9BF9C}" destId="{B9D9EF34-0AB8-4A98-BB7D-B0F83E636B16}" srcOrd="6" destOrd="0" presId="urn:microsoft.com/office/officeart/2005/8/layout/hierarchy3"/>
    <dgm:cxn modelId="{24CD5C32-23BE-4906-BA95-70397F765DFB}" type="presParOf" srcId="{D1F74A2C-5CAE-41AD-9320-67EFA5A9BF9C}" destId="{6779E792-C875-4343-BEA6-74873BC66E58}" srcOrd="7" destOrd="0" presId="urn:microsoft.com/office/officeart/2005/8/layout/hierarchy3"/>
    <dgm:cxn modelId="{7EF3648F-04E2-4EFD-B939-CE767C6EEFCB}" type="presParOf" srcId="{D0F380A2-01AB-4BE1-B6CB-DA9255A6E659}" destId="{A1F86651-9AFB-4F6E-A053-4FBE113981E4}" srcOrd="1" destOrd="0" presId="urn:microsoft.com/office/officeart/2005/8/layout/hierarchy3"/>
    <dgm:cxn modelId="{C88D55A5-D191-4B54-8FFD-D500F40B93B6}" type="presParOf" srcId="{A1F86651-9AFB-4F6E-A053-4FBE113981E4}" destId="{0395346A-A620-4128-B945-EECA058F81BD}" srcOrd="0" destOrd="0" presId="urn:microsoft.com/office/officeart/2005/8/layout/hierarchy3"/>
    <dgm:cxn modelId="{7D19AB72-C103-48AE-BBDD-423A6AD46EE4}" type="presParOf" srcId="{0395346A-A620-4128-B945-EECA058F81BD}" destId="{4A8F89E0-14D6-461A-8A78-4B3EECC2D817}" srcOrd="0" destOrd="0" presId="urn:microsoft.com/office/officeart/2005/8/layout/hierarchy3"/>
    <dgm:cxn modelId="{C06FCAB5-B3E4-4382-9182-D10628FA7E76}" type="presParOf" srcId="{0395346A-A620-4128-B945-EECA058F81BD}" destId="{4AF8C80B-0436-40E0-832E-977B7C0DDDAD}" srcOrd="1" destOrd="0" presId="urn:microsoft.com/office/officeart/2005/8/layout/hierarchy3"/>
    <dgm:cxn modelId="{7D222B50-6E87-485F-8584-735A90022518}" type="presParOf" srcId="{A1F86651-9AFB-4F6E-A053-4FBE113981E4}" destId="{2321C128-9351-4071-900D-493299CDC585}" srcOrd="1" destOrd="0" presId="urn:microsoft.com/office/officeart/2005/8/layout/hierarchy3"/>
    <dgm:cxn modelId="{2A7561F7-BC9B-4EE4-B1FA-F7AE86A11451}" type="presParOf" srcId="{2321C128-9351-4071-900D-493299CDC585}" destId="{21769E2E-C7FC-4CFC-B74A-CC045AEA07FC}" srcOrd="0" destOrd="0" presId="urn:microsoft.com/office/officeart/2005/8/layout/hierarchy3"/>
    <dgm:cxn modelId="{F6768934-4188-4F1D-A1AA-D3359A9D8C25}" type="presParOf" srcId="{2321C128-9351-4071-900D-493299CDC585}" destId="{93CC8070-6290-4693-9DB1-66DAA0476424}" srcOrd="1" destOrd="0" presId="urn:microsoft.com/office/officeart/2005/8/layout/hierarchy3"/>
    <dgm:cxn modelId="{0B1D3212-806C-40B8-8253-45E4BA5908C7}" type="presParOf" srcId="{2321C128-9351-4071-900D-493299CDC585}" destId="{822564DD-016A-429E-976E-E2EF8EC3723E}" srcOrd="2" destOrd="0" presId="urn:microsoft.com/office/officeart/2005/8/layout/hierarchy3"/>
    <dgm:cxn modelId="{CE7FD2FF-2295-4068-BEF6-0BE66419E7F5}" type="presParOf" srcId="{2321C128-9351-4071-900D-493299CDC585}" destId="{CC411486-ED94-45B2-91EA-84FBDAB57EC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CB1AEF4-198F-4621-AE0C-A9EAB3F72200}" type="datetimeFigureOut">
              <a:rPr lang="pt-BR"/>
              <a:pPr>
                <a:defRPr/>
              </a:pPr>
              <a:t>13/8/2010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ADFC27A-E1A3-4266-8CC5-BB73A30EF1B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34F1C1C-6718-4658-BE65-A8BA13597E4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5842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5843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7F6D69-6983-46C4-A467-4B927ED74331}" type="slidenum">
              <a:rPr lang="pt-BR" smtClean="0"/>
              <a:pPr/>
              <a:t>20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845DF-7296-4182-87ED-D2500413042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95668-6996-4AF9-842C-F01D04880FA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DD2BD-BFC8-4A19-A617-88198F0A53E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B3115-50A6-4707-A55A-56339166C94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DD3C9-1E33-4CFB-AA8E-DEAF11A3024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4318A-1668-4D41-B00F-3D09F0F379C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2FCD-AC54-4C9D-8CF3-758449A8B55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A66FE-B36D-485B-9CF3-91CBE797A9A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BAB39-7918-4C76-BB7F-71A6CFCD445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DF119-E3A1-40FC-91B0-6E65E94B6B5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751C8-2471-4AC8-AFBA-5AF121097C7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t-B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nívelv</a:t>
            </a: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86C9357-CDF5-42A4-B132-2130C5A62FD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71687" name="Line 7"/>
          <p:cNvSpPr>
            <a:spLocks noChangeShapeType="1"/>
          </p:cNvSpPr>
          <p:nvPr/>
        </p:nvSpPr>
        <p:spPr bwMode="auto">
          <a:xfrm>
            <a:off x="533400" y="1143000"/>
            <a:ext cx="7620000" cy="0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71690" name="Line 10"/>
          <p:cNvSpPr>
            <a:spLocks noChangeShapeType="1"/>
          </p:cNvSpPr>
          <p:nvPr userDrawn="1"/>
        </p:nvSpPr>
        <p:spPr bwMode="auto">
          <a:xfrm>
            <a:off x="533400" y="1143000"/>
            <a:ext cx="7620000" cy="0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pic>
        <p:nvPicPr>
          <p:cNvPr id="1033" name="Picture 1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305800" y="152400"/>
            <a:ext cx="4857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04800" y="228600"/>
            <a:ext cx="1258888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6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e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C9FAF4-0FE2-48E6-A696-24EE820065C7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065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latin typeface="Calibri" pitchFamily="34" charset="0"/>
              </a:rPr>
              <a:t>Resultados da Avaliação Econômica </a:t>
            </a:r>
            <a:br>
              <a:rPr lang="pt-BR" sz="3200" dirty="0" smtClean="0">
                <a:latin typeface="Calibri" pitchFamily="34" charset="0"/>
              </a:rPr>
            </a:br>
            <a:r>
              <a:rPr lang="pt-BR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Jovens Urbanos 3ª edição</a:t>
            </a:r>
            <a:endParaRPr lang="pt-BR" sz="2400" dirty="0" smtClean="0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19800"/>
            <a:ext cx="6400800" cy="45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sz="1800" smtClean="0">
                <a:latin typeface="Garamond" pitchFamily="18" charset="0"/>
              </a:rPr>
              <a:t>São Paulo</a:t>
            </a:r>
          </a:p>
          <a:p>
            <a:pPr eaLnBrk="1" hangingPunct="1">
              <a:lnSpc>
                <a:spcPct val="80000"/>
              </a:lnSpc>
            </a:pPr>
            <a:r>
              <a:rPr lang="pt-BR" sz="1800" smtClean="0">
                <a:latin typeface="Garamond" pitchFamily="18" charset="0"/>
              </a:rPr>
              <a:t>março/2010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smtClean="0"/>
              <a:t>Síntese (i)</a:t>
            </a:r>
          </a:p>
        </p:txBody>
      </p:sp>
      <p:sp>
        <p:nvSpPr>
          <p:cNvPr id="24578" name="Espaço Reservado para Conteúdo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pt-BR" sz="1000" smtClean="0"/>
          </a:p>
          <a:p>
            <a:r>
              <a:rPr lang="pt-BR" sz="2400" smtClean="0"/>
              <a:t>Resultados da avaliação de impacto da 3ª ed. JU no curto prazo &gt; impactos positivos e maiores na renda e na probabilidade de emprego</a:t>
            </a:r>
          </a:p>
          <a:p>
            <a:endParaRPr lang="pt-BR" sz="1000" smtClean="0"/>
          </a:p>
          <a:p>
            <a:r>
              <a:rPr lang="pt-BR" sz="2400" smtClean="0"/>
              <a:t>Outros indicadores do mercado de trabalho &gt; não foram encontrados impactos estatisticamente significativos nas duas edições </a:t>
            </a:r>
          </a:p>
        </p:txBody>
      </p:sp>
      <p:sp>
        <p:nvSpPr>
          <p:cNvPr id="24579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9E1255-A555-4FC4-ACE1-0AB7B7E53484}" type="slidenum">
              <a:rPr lang="pt-BR" smtClean="0"/>
              <a:pPr/>
              <a:t>10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smtClean="0"/>
              <a:t>Impactos na trajetória escolar e investimentos na formação </a:t>
            </a:r>
            <a:endParaRPr lang="pt-BR" sz="1800" smtClean="0"/>
          </a:p>
        </p:txBody>
      </p:sp>
      <p:sp>
        <p:nvSpPr>
          <p:cNvPr id="2560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18EB52-E3B2-40E7-9565-7914DEB67F4F}" type="slidenum">
              <a:rPr lang="pt-BR" smtClean="0"/>
              <a:pPr/>
              <a:t>11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Jovens Urbanos 3a ed.</a:t>
            </a:r>
            <a:r>
              <a:rPr lang="pt-BR" sz="24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24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/>
              <a:t> Impacto na trajetória escolar dos jovens no curto prazo (2009)</a:t>
            </a:r>
            <a:r>
              <a:rPr lang="pt-BR" sz="2400" dirty="0" smtClean="0"/>
              <a:t/>
            </a:r>
            <a:br>
              <a:rPr lang="pt-BR" sz="2400" dirty="0" smtClean="0"/>
            </a:br>
            <a:endParaRPr lang="pt-BR" sz="2000" dirty="0"/>
          </a:p>
        </p:txBody>
      </p:sp>
      <p:sp>
        <p:nvSpPr>
          <p:cNvPr id="2662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pt-BR" sz="2000" smtClean="0"/>
              <a:t>Impactos médios estatisticamente não significativos nas variáveis de trajetória escolar formal</a:t>
            </a:r>
          </a:p>
          <a:p>
            <a:pPr>
              <a:buFontTx/>
              <a:buNone/>
            </a:pPr>
            <a:r>
              <a:rPr lang="pt-BR" sz="2000" smtClean="0"/>
              <a:t>                         </a:t>
            </a:r>
            <a:r>
              <a:rPr lang="pt-BR" sz="1600" smtClean="0"/>
              <a:t>Participantes JU x controle (lista de espera)</a:t>
            </a:r>
            <a:endParaRPr lang="pt-BR" sz="2000" smtClean="0"/>
          </a:p>
        </p:txBody>
      </p:sp>
      <p:sp>
        <p:nvSpPr>
          <p:cNvPr id="26627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7DBE8C-31E5-4D0A-A19D-711CA8007B9C}" type="slidenum">
              <a:rPr lang="pt-BR" smtClean="0"/>
              <a:pPr/>
              <a:t>12</a:t>
            </a:fld>
            <a:endParaRPr lang="pt-BR" smtClean="0"/>
          </a:p>
        </p:txBody>
      </p:sp>
      <p:sp>
        <p:nvSpPr>
          <p:cNvPr id="26628" name="CaixaDeTexto 8"/>
          <p:cNvSpPr txBox="1">
            <a:spLocks noChangeArrowheads="1"/>
          </p:cNvSpPr>
          <p:nvPr/>
        </p:nvSpPr>
        <p:spPr bwMode="auto">
          <a:xfrm>
            <a:off x="1828800" y="5181600"/>
            <a:ext cx="5638800" cy="83026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 sz="1600"/>
              <a:t>Não houve impacto na trajetória do ensino formal do jovem, mas aumentou a participação em outros cursos e movimentos ligados a sua formação geral.</a:t>
            </a:r>
          </a:p>
        </p:txBody>
      </p:sp>
      <p:sp>
        <p:nvSpPr>
          <p:cNvPr id="7" name="Seta para a direita listrada 6"/>
          <p:cNvSpPr/>
          <p:nvPr/>
        </p:nvSpPr>
        <p:spPr bwMode="auto">
          <a:xfrm rot="1798898">
            <a:off x="585788" y="4321175"/>
            <a:ext cx="288925" cy="285750"/>
          </a:xfrm>
          <a:prstGeom prst="stripedRightArrow">
            <a:avLst>
              <a:gd name="adj1" fmla="val 55556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26630" name="CaixaDeTexto 7"/>
          <p:cNvSpPr txBox="1">
            <a:spLocks noChangeArrowheads="1"/>
          </p:cNvSpPr>
          <p:nvPr/>
        </p:nvSpPr>
        <p:spPr bwMode="auto">
          <a:xfrm>
            <a:off x="533400" y="6351588"/>
            <a:ext cx="7848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 sz="1100"/>
              <a:t> * Método de estimação: propensity score e regressão linear (duplo-robusto) </a:t>
            </a:r>
          </a:p>
          <a:p>
            <a:pPr eaLnBrk="0" hangingPunct="0"/>
            <a:r>
              <a:rPr lang="pt-BR" sz="1100"/>
              <a:t> *10% de significância; **5% de significância; ***1% de significância / pp = unidade em pontos percentuais</a:t>
            </a:r>
          </a:p>
        </p:txBody>
      </p:sp>
      <p:pic>
        <p:nvPicPr>
          <p:cNvPr id="266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362200"/>
            <a:ext cx="74707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Jovens Urbanos 3a ed.</a:t>
            </a:r>
            <a:r>
              <a:rPr lang="pt-BR" sz="24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24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/>
              <a:t> Características médias escolares ou formação geral de 2009</a:t>
            </a:r>
            <a:endParaRPr lang="pt-BR" sz="2000" dirty="0"/>
          </a:p>
        </p:txBody>
      </p:sp>
      <p:sp>
        <p:nvSpPr>
          <p:cNvPr id="27650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pt-BR" sz="2000" smtClean="0"/>
              <a:t>Participantes JU x lista de espera</a:t>
            </a:r>
          </a:p>
        </p:txBody>
      </p:sp>
      <p:sp>
        <p:nvSpPr>
          <p:cNvPr id="27651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07E24F-4440-4038-B1BE-962E8757ACF8}" type="slidenum">
              <a:rPr lang="pt-BR" smtClean="0"/>
              <a:pPr/>
              <a:t>13</a:t>
            </a:fld>
            <a:endParaRPr lang="pt-BR" smtClean="0"/>
          </a:p>
        </p:txBody>
      </p:sp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400" y="1905000"/>
            <a:ext cx="8255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ta para a direita listrada 5"/>
          <p:cNvSpPr/>
          <p:nvPr/>
        </p:nvSpPr>
        <p:spPr bwMode="auto">
          <a:xfrm>
            <a:off x="304800" y="3962400"/>
            <a:ext cx="228600" cy="228600"/>
          </a:xfrm>
          <a:prstGeom prst="striped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7" name="Seta para a direita listrada 6"/>
          <p:cNvSpPr/>
          <p:nvPr/>
        </p:nvSpPr>
        <p:spPr bwMode="auto">
          <a:xfrm>
            <a:off x="304800" y="4191000"/>
            <a:ext cx="228600" cy="228600"/>
          </a:xfrm>
          <a:prstGeom prst="striped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8" name="Seta para a direita listrada 7"/>
          <p:cNvSpPr/>
          <p:nvPr/>
        </p:nvSpPr>
        <p:spPr bwMode="auto">
          <a:xfrm>
            <a:off x="304800" y="2895600"/>
            <a:ext cx="228600" cy="228600"/>
          </a:xfrm>
          <a:prstGeom prst="striped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9" name="Seta para a direita listrada 8"/>
          <p:cNvSpPr/>
          <p:nvPr/>
        </p:nvSpPr>
        <p:spPr bwMode="auto">
          <a:xfrm>
            <a:off x="304800" y="2438400"/>
            <a:ext cx="228600" cy="228600"/>
          </a:xfrm>
          <a:prstGeom prst="striped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10" name="Seta para a direita listrada 9"/>
          <p:cNvSpPr/>
          <p:nvPr/>
        </p:nvSpPr>
        <p:spPr bwMode="auto">
          <a:xfrm>
            <a:off x="304800" y="3200400"/>
            <a:ext cx="228600" cy="228600"/>
          </a:xfrm>
          <a:prstGeom prst="striped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Jovens Urbanos 3a ed. </a:t>
            </a: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000" dirty="0" smtClean="0"/>
              <a:t>Motivos de não </a:t>
            </a:r>
            <a:r>
              <a:rPr lang="pt-BR" sz="2000" dirty="0" err="1" smtClean="0"/>
              <a:t>frequentar</a:t>
            </a:r>
            <a:r>
              <a:rPr lang="pt-BR" sz="2000" dirty="0" smtClean="0"/>
              <a:t> escola (para quem </a:t>
            </a:r>
            <a:r>
              <a:rPr lang="pt-BR" sz="2000" u="sng" dirty="0" smtClean="0"/>
              <a:t>não completou </a:t>
            </a:r>
            <a:r>
              <a:rPr lang="pt-BR" sz="2000" dirty="0" smtClean="0"/>
              <a:t>o médio)</a:t>
            </a:r>
            <a:endParaRPr lang="pt-BR" sz="2400" dirty="0"/>
          </a:p>
        </p:txBody>
      </p:sp>
      <p:sp>
        <p:nvSpPr>
          <p:cNvPr id="28674" name="Espaço Reservado para Conteúdo 7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pt-BR" sz="2000" smtClean="0"/>
              <a:t>Situação dos participantes do programa em 2009: Entre os que </a:t>
            </a:r>
            <a:r>
              <a:rPr lang="pt-BR" sz="2000" u="sng" smtClean="0"/>
              <a:t>não</a:t>
            </a:r>
            <a:r>
              <a:rPr lang="pt-BR" sz="2000" smtClean="0"/>
              <a:t> completaram o ensino médio,  37% não frequentam escola atualmente</a:t>
            </a:r>
            <a:endParaRPr lang="pt-BR" sz="1600" smtClean="0"/>
          </a:p>
          <a:p>
            <a:r>
              <a:rPr lang="pt-BR" sz="2000" smtClean="0"/>
              <a:t>Motivos apontados:</a:t>
            </a:r>
          </a:p>
          <a:p>
            <a:pPr lvl="1"/>
            <a:endParaRPr lang="pt-BR" sz="1200" smtClean="0"/>
          </a:p>
        </p:txBody>
      </p:sp>
      <p:sp>
        <p:nvSpPr>
          <p:cNvPr id="28675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B40F12-7DDC-4258-A835-3E18786DC171}" type="slidenum">
              <a:rPr lang="pt-BR" smtClean="0"/>
              <a:pPr/>
              <a:t>14</a:t>
            </a:fld>
            <a:endParaRPr lang="pt-BR" smtClean="0"/>
          </a:p>
        </p:txBody>
      </p:sp>
      <p:sp>
        <p:nvSpPr>
          <p:cNvPr id="28676" name="CaixaDeTexto 17"/>
          <p:cNvSpPr txBox="1">
            <a:spLocks noChangeArrowheads="1"/>
          </p:cNvSpPr>
          <p:nvPr/>
        </p:nvSpPr>
        <p:spPr bwMode="auto">
          <a:xfrm>
            <a:off x="5486400" y="4572000"/>
            <a:ext cx="3429000" cy="107791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 sz="1600"/>
              <a:t>Entre os participantes do JU, 11% dos jovens têm filhos:</a:t>
            </a:r>
          </a:p>
          <a:p>
            <a:pPr eaLnBrk="0" hangingPunct="0"/>
            <a:r>
              <a:rPr lang="pt-BR" sz="1600"/>
              <a:t>    - 15,5% entre as mulheres</a:t>
            </a:r>
          </a:p>
          <a:p>
            <a:pPr eaLnBrk="0" hangingPunct="0"/>
            <a:r>
              <a:rPr lang="pt-BR" sz="1600"/>
              <a:t>    - 6,5% entre os homens</a:t>
            </a:r>
          </a:p>
        </p:txBody>
      </p:sp>
      <p:pic>
        <p:nvPicPr>
          <p:cNvPr id="2867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819400"/>
            <a:ext cx="491013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Jovens Urbanos 3a ed. </a:t>
            </a: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000" dirty="0" smtClean="0"/>
              <a:t>Motivos de não </a:t>
            </a:r>
            <a:r>
              <a:rPr lang="pt-BR" sz="2000" dirty="0" err="1" smtClean="0"/>
              <a:t>frequentar</a:t>
            </a:r>
            <a:r>
              <a:rPr lang="pt-BR" sz="2000" dirty="0" smtClean="0"/>
              <a:t> faculdade (ensino superior)</a:t>
            </a:r>
            <a:br>
              <a:rPr lang="pt-BR" sz="2000" dirty="0" smtClean="0"/>
            </a:br>
            <a:r>
              <a:rPr lang="pt-BR" sz="2000" dirty="0" smtClean="0"/>
              <a:t> (para quem completou o médio)</a:t>
            </a:r>
            <a:endParaRPr lang="pt-BR" sz="2000" dirty="0"/>
          </a:p>
        </p:txBody>
      </p:sp>
      <p:sp>
        <p:nvSpPr>
          <p:cNvPr id="296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pt-BR" sz="2000" smtClean="0"/>
              <a:t>Situação dos participantes do programa em 2009: Entre os que completaram o ensino médio, 91% não frequentam faculdade atualmente </a:t>
            </a:r>
            <a:r>
              <a:rPr lang="pt-BR" sz="1600" smtClean="0"/>
              <a:t>(percentual pouco menor no grupo de controle = 87%)</a:t>
            </a:r>
          </a:p>
          <a:p>
            <a:r>
              <a:rPr lang="pt-BR" sz="2000" smtClean="0"/>
              <a:t>Motivos apontados:</a:t>
            </a:r>
          </a:p>
          <a:p>
            <a:endParaRPr lang="pt-BR" sz="2000" smtClean="0"/>
          </a:p>
        </p:txBody>
      </p:sp>
      <p:sp>
        <p:nvSpPr>
          <p:cNvPr id="29699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56D1A5-C1C8-4B3D-907A-74FC09D04310}" type="slidenum">
              <a:rPr lang="pt-BR" smtClean="0"/>
              <a:pPr/>
              <a:t>15</a:t>
            </a:fld>
            <a:endParaRPr lang="pt-BR" smtClean="0"/>
          </a:p>
        </p:txBody>
      </p:sp>
      <p:sp>
        <p:nvSpPr>
          <p:cNvPr id="29700" name="CaixaDeTexto 6"/>
          <p:cNvSpPr txBox="1">
            <a:spLocks noChangeArrowheads="1"/>
          </p:cNvSpPr>
          <p:nvPr/>
        </p:nvSpPr>
        <p:spPr bwMode="auto">
          <a:xfrm>
            <a:off x="6019800" y="3019425"/>
            <a:ext cx="2667000" cy="132397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 sz="1600"/>
              <a:t>Entre os que frequentaram o programa JU, </a:t>
            </a:r>
            <a:r>
              <a:rPr lang="pt-BR" sz="1600" b="1"/>
              <a:t>97%</a:t>
            </a:r>
            <a:r>
              <a:rPr lang="pt-BR" sz="1600"/>
              <a:t> responderam que acham importante realizar um curso superior</a:t>
            </a:r>
          </a:p>
        </p:txBody>
      </p:sp>
      <p:pic>
        <p:nvPicPr>
          <p:cNvPr id="297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819400"/>
            <a:ext cx="52800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200" smtClean="0"/>
              <a:t>Impactos na trajetória escolar e investimentos na formação</a:t>
            </a:r>
            <a:br>
              <a:rPr lang="pt-BR" sz="3200" smtClean="0"/>
            </a:br>
            <a:r>
              <a:rPr lang="pt-BR" sz="2400" smtClean="0"/>
              <a:t>(diferenças entre os concluintes e não concluintes do programa JU) </a:t>
            </a:r>
            <a:endParaRPr lang="pt-BR" sz="1100" smtClean="0"/>
          </a:p>
        </p:txBody>
      </p:sp>
      <p:sp>
        <p:nvSpPr>
          <p:cNvPr id="3072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6FEDBD-E8C3-474A-BADD-EBDD5218014D}" type="slidenum">
              <a:rPr lang="pt-BR" smtClean="0"/>
              <a:pPr/>
              <a:t>16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Jovens Urbanos 3a ed.</a:t>
            </a:r>
            <a:r>
              <a:rPr lang="pt-BR" sz="24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24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/>
              <a:t> </a:t>
            </a:r>
            <a:r>
              <a:rPr lang="pt-BR" sz="2000" b="1" dirty="0" smtClean="0"/>
              <a:t>Impactos diferenciados por tipo de </a:t>
            </a:r>
            <a:r>
              <a:rPr lang="pt-BR" sz="2000" b="1" dirty="0" err="1" smtClean="0"/>
              <a:t>frequência</a:t>
            </a:r>
            <a:r>
              <a:rPr lang="pt-BR" sz="2000" b="1" dirty="0" smtClean="0"/>
              <a:t> ao programa</a:t>
            </a:r>
            <a:r>
              <a:rPr lang="pt-BR" sz="2400" b="1" dirty="0" smtClean="0"/>
              <a:t/>
            </a:r>
            <a:br>
              <a:rPr lang="pt-BR" sz="2400" b="1" dirty="0" smtClean="0"/>
            </a:br>
            <a:endParaRPr lang="pt-BR" sz="2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pt-BR" sz="2000" b="1" dirty="0" smtClean="0"/>
              <a:t>Não concluintes do programa JU (evadidos) </a:t>
            </a:r>
            <a:r>
              <a:rPr lang="pt-BR" sz="2000" dirty="0" smtClean="0"/>
              <a:t>&gt;&gt; proporção de jovens que não </a:t>
            </a:r>
            <a:r>
              <a:rPr lang="pt-BR" sz="2000" dirty="0" err="1" smtClean="0"/>
              <a:t>frequentou</a:t>
            </a:r>
            <a:r>
              <a:rPr lang="pt-BR" sz="2000" dirty="0" smtClean="0"/>
              <a:t> escola e não completou o ensino médio é maior que no grupo de controle (9,9 </a:t>
            </a:r>
            <a:r>
              <a:rPr lang="pt-BR" sz="2000" dirty="0" err="1" smtClean="0"/>
              <a:t>pp</a:t>
            </a:r>
            <a:r>
              <a:rPr lang="pt-BR" sz="2000" dirty="0" smtClean="0"/>
              <a:t> *) – </a:t>
            </a:r>
            <a:r>
              <a:rPr lang="pt-BR" sz="2000" dirty="0" smtClean="0">
                <a:solidFill>
                  <a:schemeClr val="bg1">
                    <a:lumMod val="65000"/>
                  </a:schemeClr>
                </a:solidFill>
              </a:rPr>
              <a:t>resultado não encontrado entre os concluintes do programa.</a:t>
            </a:r>
          </a:p>
          <a:p>
            <a:pPr>
              <a:buFontTx/>
              <a:buNone/>
              <a:defRPr/>
            </a:pPr>
            <a:endParaRPr lang="pt-BR" sz="2000" dirty="0" smtClean="0"/>
          </a:p>
          <a:p>
            <a:pPr>
              <a:defRPr/>
            </a:pPr>
            <a:r>
              <a:rPr lang="pt-BR" sz="2000" b="1" dirty="0" smtClean="0"/>
              <a:t>Concluintes do programa JU &gt;&gt; </a:t>
            </a:r>
            <a:r>
              <a:rPr lang="pt-BR" sz="2000" dirty="0" smtClean="0"/>
              <a:t>proporção de jovens que </a:t>
            </a:r>
            <a:r>
              <a:rPr lang="pt-BR" sz="2000" dirty="0" err="1" smtClean="0"/>
              <a:t>frequentou</a:t>
            </a:r>
            <a:r>
              <a:rPr lang="pt-BR" sz="2000" dirty="0" smtClean="0"/>
              <a:t> curso profissionalizante ou de capacitação é maior 11,9 </a:t>
            </a:r>
            <a:r>
              <a:rPr lang="pt-BR" sz="2000" dirty="0" err="1" smtClean="0"/>
              <a:t>pp</a:t>
            </a:r>
            <a:r>
              <a:rPr lang="pt-BR" sz="2000" dirty="0" smtClean="0"/>
              <a:t> (***) do que no grupo de controle – </a:t>
            </a:r>
            <a:r>
              <a:rPr lang="pt-BR" sz="2000" dirty="0" smtClean="0">
                <a:solidFill>
                  <a:schemeClr val="bg1">
                    <a:lumMod val="65000"/>
                  </a:schemeClr>
                </a:solidFill>
              </a:rPr>
              <a:t>resultado não significativo entre os evadidos.</a:t>
            </a:r>
          </a:p>
          <a:p>
            <a:pPr>
              <a:defRPr/>
            </a:pPr>
            <a:endParaRPr lang="pt-BR" sz="2000" dirty="0" smtClean="0"/>
          </a:p>
          <a:p>
            <a:pPr>
              <a:defRPr/>
            </a:pPr>
            <a:r>
              <a:rPr lang="pt-BR" sz="2000" dirty="0" smtClean="0"/>
              <a:t>Outras variáveis: a significância e sentido do impacto foram semelhantes nos dois grupos na comparação com o grupo de controle formado a partir da lista de espera.</a:t>
            </a:r>
          </a:p>
          <a:p>
            <a:pPr lvl="1">
              <a:buFontTx/>
              <a:buNone/>
              <a:defRPr/>
            </a:pPr>
            <a:endParaRPr lang="pt-BR" sz="1600" dirty="0"/>
          </a:p>
        </p:txBody>
      </p:sp>
      <p:sp>
        <p:nvSpPr>
          <p:cNvPr id="31747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696DA1-43F2-4AF4-9924-2C8BF1B090AA}" type="slidenum">
              <a:rPr lang="pt-BR" smtClean="0"/>
              <a:pPr/>
              <a:t>17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Síntese (ii)</a:t>
            </a:r>
          </a:p>
        </p:txBody>
      </p:sp>
      <p:sp>
        <p:nvSpPr>
          <p:cNvPr id="32770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pt-BR" sz="2000" smtClean="0"/>
              <a:t>O programa não provocou impacto positivo na frequência escolar, conclusão do ensino médio e anos de estudos dos jovens (3ª edição).</a:t>
            </a:r>
          </a:p>
          <a:p>
            <a:pPr>
              <a:buFontTx/>
              <a:buNone/>
            </a:pPr>
            <a:endParaRPr lang="pt-BR" sz="2000" smtClean="0"/>
          </a:p>
          <a:p>
            <a:pPr>
              <a:buFont typeface="Wingdings" pitchFamily="2" charset="2"/>
              <a:buChar char="v"/>
            </a:pPr>
            <a:r>
              <a:rPr lang="pt-BR" sz="2000" smtClean="0"/>
              <a:t>3e edição:</a:t>
            </a:r>
          </a:p>
          <a:p>
            <a:r>
              <a:rPr lang="pt-BR" sz="2000" smtClean="0"/>
              <a:t>Jovens participantes apresentaram aumento na participação em cursos profissionalizantes e capacitação profissional, assim como maior participação em movimentos sociais ou ONGs.</a:t>
            </a:r>
          </a:p>
          <a:p>
            <a:r>
              <a:rPr lang="pt-BR" sz="2000" smtClean="0"/>
              <a:t>Diferenças nas estimativas de impacto considerando grupo de </a:t>
            </a:r>
            <a:r>
              <a:rPr lang="pt-BR" sz="2000" u="sng" smtClean="0"/>
              <a:t>concluintes</a:t>
            </a:r>
            <a:r>
              <a:rPr lang="pt-BR" sz="2000" smtClean="0"/>
              <a:t> e </a:t>
            </a:r>
            <a:r>
              <a:rPr lang="pt-BR" sz="2000" u="sng" smtClean="0"/>
              <a:t>não concluintes</a:t>
            </a:r>
            <a:r>
              <a:rPr lang="pt-BR" sz="2000" smtClean="0"/>
              <a:t> do programa JU: </a:t>
            </a:r>
          </a:p>
          <a:p>
            <a:pPr lvl="1">
              <a:buFontTx/>
              <a:buNone/>
            </a:pPr>
            <a:r>
              <a:rPr lang="pt-BR" sz="1600" smtClean="0"/>
              <a:t>	&gt; entre os não concluintes, a proporção de jovens que não concluiu o ensino médio e não frequenta escola é maior. </a:t>
            </a:r>
          </a:p>
          <a:p>
            <a:pPr lvl="1">
              <a:buFontTx/>
              <a:buNone/>
            </a:pPr>
            <a:r>
              <a:rPr lang="pt-BR" sz="1600" smtClean="0"/>
              <a:t>	&gt; maior participação em cursos profissionalizantes está entre os concluintes.</a:t>
            </a:r>
          </a:p>
          <a:p>
            <a:pPr>
              <a:buFontTx/>
              <a:buNone/>
            </a:pPr>
            <a:endParaRPr lang="pt-BR" sz="2000" smtClean="0"/>
          </a:p>
          <a:p>
            <a:pPr>
              <a:buFontTx/>
              <a:buNone/>
            </a:pPr>
            <a:endParaRPr lang="pt-BR" sz="2000" smtClean="0"/>
          </a:p>
          <a:p>
            <a:endParaRPr lang="pt-BR" sz="2000" smtClean="0"/>
          </a:p>
        </p:txBody>
      </p:sp>
      <p:sp>
        <p:nvSpPr>
          <p:cNvPr id="32771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168D20-FDF1-44FC-8C08-3D45853B5497}" type="slidenum">
              <a:rPr lang="pt-BR" smtClean="0"/>
              <a:pPr/>
              <a:t>18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600" smtClean="0"/>
              <a:t>Impactos em indicadores culturais e problemas com a polícia</a:t>
            </a:r>
            <a:endParaRPr lang="pt-BR" sz="1600" smtClean="0"/>
          </a:p>
        </p:txBody>
      </p:sp>
      <p:sp>
        <p:nvSpPr>
          <p:cNvPr id="3379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2E069C-B818-4C7D-BB2F-2917FB3F8ECD}" type="slidenum">
              <a:rPr lang="pt-BR" smtClean="0"/>
              <a:pPr/>
              <a:t>19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Sumário</a:t>
            </a:r>
          </a:p>
        </p:txBody>
      </p:sp>
      <p:sp>
        <p:nvSpPr>
          <p:cNvPr id="1638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pt-BR" sz="2400" smtClean="0"/>
              <a:t>Edições, pesquisas de campo e avaliações de impacto</a:t>
            </a:r>
          </a:p>
          <a:p>
            <a:pPr>
              <a:buFontTx/>
              <a:buNone/>
            </a:pPr>
            <a:endParaRPr lang="pt-BR" sz="1000" smtClean="0"/>
          </a:p>
          <a:p>
            <a:r>
              <a:rPr lang="pt-BR" sz="2400" smtClean="0"/>
              <a:t>Resultados das avaliações de impacto da 3ª edição</a:t>
            </a:r>
          </a:p>
          <a:p>
            <a:pPr lvl="1"/>
            <a:r>
              <a:rPr lang="pt-BR" sz="2000" smtClean="0"/>
              <a:t>taxa de emprego e renda pessoal</a:t>
            </a:r>
          </a:p>
          <a:p>
            <a:pPr lvl="1"/>
            <a:r>
              <a:rPr lang="pt-BR" sz="2000" smtClean="0"/>
              <a:t>trajetória escolar e investimentos na formação</a:t>
            </a:r>
          </a:p>
          <a:p>
            <a:pPr lvl="1"/>
            <a:r>
              <a:rPr lang="pt-BR" sz="2000" smtClean="0"/>
              <a:t>indicadores culturais e problemas com a polícia</a:t>
            </a:r>
          </a:p>
          <a:p>
            <a:pPr lvl="1">
              <a:buFontTx/>
              <a:buNone/>
            </a:pPr>
            <a:endParaRPr lang="pt-BR" sz="1000" smtClean="0"/>
          </a:p>
          <a:p>
            <a:r>
              <a:rPr lang="pt-BR" sz="2400" smtClean="0"/>
              <a:t>Diferenciando os resultados de impacto da 3ª ed. em dois tipos de tratamento: concluintes e não concluintes do programa</a:t>
            </a:r>
          </a:p>
          <a:p>
            <a:pPr>
              <a:buFontTx/>
              <a:buNone/>
            </a:pPr>
            <a:endParaRPr lang="pt-BR" sz="1000" smtClean="0"/>
          </a:p>
          <a:p>
            <a:pPr>
              <a:buFontTx/>
              <a:buNone/>
            </a:pPr>
            <a:endParaRPr lang="pt-BR" sz="2400" smtClean="0"/>
          </a:p>
        </p:txBody>
      </p:sp>
      <p:sp>
        <p:nvSpPr>
          <p:cNvPr id="16387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1587C3-4D9E-471D-9CD2-81B76B8CAABB}" type="slidenum">
              <a:rPr lang="pt-BR" smtClean="0"/>
              <a:pPr/>
              <a:t>2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Jovens Urbanos 3a ed.</a:t>
            </a:r>
            <a:b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/>
              <a:t>Participantes x Lista de espera</a:t>
            </a:r>
            <a:br>
              <a:rPr lang="pt-BR" sz="2000" dirty="0" smtClean="0"/>
            </a:br>
            <a:endParaRPr lang="pt-BR" sz="2000" dirty="0"/>
          </a:p>
        </p:txBody>
      </p:sp>
      <p:sp>
        <p:nvSpPr>
          <p:cNvPr id="3481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pt-BR" sz="2000" smtClean="0"/>
              <a:t>Curto prazo (2009)</a:t>
            </a:r>
          </a:p>
          <a:p>
            <a:pPr lvl="1"/>
            <a:r>
              <a:rPr lang="pt-BR" sz="1600" smtClean="0"/>
              <a:t>Impacto estatisticamente significativo no indicador de hábito de leitura</a:t>
            </a:r>
          </a:p>
        </p:txBody>
      </p:sp>
      <p:sp>
        <p:nvSpPr>
          <p:cNvPr id="34819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FBE5C4-01C9-4C38-B872-A085ADA508C5}" type="slidenum">
              <a:rPr lang="pt-BR" smtClean="0"/>
              <a:pPr/>
              <a:t>20</a:t>
            </a:fld>
            <a:endParaRPr lang="pt-BR" smtClean="0"/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133600"/>
            <a:ext cx="76200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CaixaDeTexto 9"/>
          <p:cNvSpPr txBox="1">
            <a:spLocks noChangeArrowheads="1"/>
          </p:cNvSpPr>
          <p:nvPr/>
        </p:nvSpPr>
        <p:spPr bwMode="auto">
          <a:xfrm>
            <a:off x="1447800" y="5181600"/>
            <a:ext cx="6400800" cy="107791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 sz="1600"/>
              <a:t>Considerando separadamente os participantes concluintes e os não concluintes do programa, o impacto positivo no hábito de leitura se mantém nos dois grupos quando comparados ao grupo de controle (lista de espera).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smtClean="0"/>
              <a:t>Lidando com a evasão durante o programa</a:t>
            </a:r>
            <a:br>
              <a:rPr lang="pt-BR" sz="4000" smtClean="0"/>
            </a:br>
            <a:r>
              <a:rPr lang="pt-BR" sz="2800" smtClean="0"/>
              <a:t>(diferenças na intensidade de participação)</a:t>
            </a:r>
            <a:endParaRPr lang="pt-BR" sz="1600" smtClean="0"/>
          </a:p>
        </p:txBody>
      </p:sp>
      <p:sp>
        <p:nvSpPr>
          <p:cNvPr id="3686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CA26FF-3EBC-4794-9C7C-2B4FC1F01C45}" type="slidenum">
              <a:rPr lang="pt-BR" smtClean="0"/>
              <a:pPr/>
              <a:t>21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ED31DB-BEEB-4983-9FAE-FD291662FA58}" type="slidenum">
              <a:rPr lang="pt-BR" smtClean="0"/>
              <a:pPr/>
              <a:t>22</a:t>
            </a:fld>
            <a:endParaRPr lang="pt-BR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pt-BR" sz="2800" smtClean="0">
                <a:solidFill>
                  <a:schemeClr val="tx1"/>
                </a:solidFill>
              </a:rPr>
              <a:t>Medida de evasão do programa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27238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smtClean="0"/>
              <a:t>Resposta do jovem: “Você concluiu o programa?”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t-BR" sz="2400" smtClean="0"/>
              <a:t>		</a:t>
            </a:r>
            <a:r>
              <a:rPr lang="pt-BR" sz="2400" smtClean="0">
                <a:solidFill>
                  <a:srgbClr val="FF0000"/>
                </a:solidFill>
              </a:rPr>
              <a:t>101</a:t>
            </a:r>
            <a:r>
              <a:rPr lang="pt-BR" sz="1800" smtClean="0"/>
              <a:t>   - </a:t>
            </a:r>
            <a:r>
              <a:rPr lang="pt-BR" sz="1600" smtClean="0"/>
              <a:t>não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t-BR" sz="2400" smtClean="0"/>
              <a:t>	 	  38</a:t>
            </a:r>
            <a:r>
              <a:rPr lang="pt-BR" sz="2400" smtClean="0">
                <a:solidFill>
                  <a:srgbClr val="FF0000"/>
                </a:solidFill>
              </a:rPr>
              <a:t> </a:t>
            </a:r>
            <a:r>
              <a:rPr lang="pt-BR" sz="2400" smtClean="0"/>
              <a:t> </a:t>
            </a:r>
            <a:r>
              <a:rPr lang="pt-BR" sz="2000" smtClean="0"/>
              <a:t>- </a:t>
            </a:r>
            <a:r>
              <a:rPr lang="pt-BR" sz="1600" smtClean="0"/>
              <a:t>sim, mas não participei do projeto desenvolvido na comunidade</a:t>
            </a:r>
            <a:endParaRPr lang="pt-BR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t-BR" sz="2400" smtClean="0"/>
              <a:t>		217  - </a:t>
            </a:r>
            <a:r>
              <a:rPr lang="pt-BR" sz="1600" smtClean="0"/>
              <a:t>sim e participei do projeto desenvolvido na comunidade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t-BR" sz="1800" smtClean="0"/>
              <a:t>		   </a:t>
            </a:r>
            <a:r>
              <a:rPr lang="pt-BR" sz="2400" smtClean="0"/>
              <a:t>10  -  </a:t>
            </a:r>
            <a:r>
              <a:rPr lang="pt-BR" sz="1600" smtClean="0"/>
              <a:t>não responderam a questão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t-BR" sz="1600" smtClean="0"/>
              <a:t>        ______________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t-BR" sz="1600" smtClean="0"/>
              <a:t>	</a:t>
            </a:r>
            <a:r>
              <a:rPr lang="pt-BR" sz="2400" b="1" smtClean="0"/>
              <a:t>	366        </a:t>
            </a:r>
            <a:r>
              <a:rPr lang="pt-BR" sz="1600" smtClean="0"/>
              <a:t>jovens do grupo de tratamento (frequentaram o programa)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240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228600" y="2543175"/>
            <a:ext cx="1295400" cy="276225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defRPr/>
            </a:pPr>
            <a:r>
              <a:rPr lang="pt-BR" sz="1200" dirty="0"/>
              <a:t>evadidos = 28</a:t>
            </a:r>
            <a:r>
              <a:rPr lang="pt-BR" sz="1200" dirty="0"/>
              <a:t>%</a:t>
            </a:r>
          </a:p>
        </p:txBody>
      </p:sp>
      <p:sp>
        <p:nvSpPr>
          <p:cNvPr id="37893" name="Seta para a esquerda 6"/>
          <p:cNvSpPr>
            <a:spLocks noChangeArrowheads="1"/>
          </p:cNvSpPr>
          <p:nvPr/>
        </p:nvSpPr>
        <p:spPr bwMode="auto">
          <a:xfrm>
            <a:off x="1600200" y="2590800"/>
            <a:ext cx="228600" cy="1524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pt-BR"/>
          </a:p>
        </p:txBody>
      </p:sp>
      <p:sp>
        <p:nvSpPr>
          <p:cNvPr id="37894" name="Chave esquerda 7"/>
          <p:cNvSpPr>
            <a:spLocks/>
          </p:cNvSpPr>
          <p:nvPr/>
        </p:nvSpPr>
        <p:spPr bwMode="auto">
          <a:xfrm>
            <a:off x="1600200" y="2895600"/>
            <a:ext cx="228600" cy="609600"/>
          </a:xfrm>
          <a:prstGeom prst="leftBrace">
            <a:avLst>
              <a:gd name="adj1" fmla="val 8333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381000" y="3076575"/>
            <a:ext cx="1143000" cy="276225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defRPr/>
            </a:pPr>
            <a:r>
              <a:rPr lang="pt-BR" sz="1200" dirty="0"/>
              <a:t>c</a:t>
            </a:r>
            <a:r>
              <a:rPr lang="pt-BR" sz="1200" dirty="0"/>
              <a:t>oncluintes </a:t>
            </a:r>
            <a:endParaRPr lang="pt-BR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09ECF4-D886-4B63-AAE2-1A45912289F6}" type="slidenum">
              <a:rPr lang="pt-BR" smtClean="0"/>
              <a:pPr/>
              <a:t>23</a:t>
            </a:fld>
            <a:endParaRPr lang="pt-BR" smtClean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pt-BR" sz="2800" smtClean="0">
                <a:solidFill>
                  <a:schemeClr val="tx1"/>
                </a:solidFill>
              </a:rPr>
              <a:t>Medida de evasão do programa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76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smtClean="0"/>
              <a:t>“Por que você deixou o programa?”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52400" y="43434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pt-BR" sz="2400" kern="0" dirty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pt-BR" sz="2400" kern="0" dirty="0">
                <a:latin typeface="+mn-lt"/>
              </a:rPr>
              <a:t>Tempo médio (meses) de </a:t>
            </a:r>
            <a:r>
              <a:rPr lang="pt-BR" sz="2400" kern="0" dirty="0" err="1">
                <a:latin typeface="+mn-lt"/>
              </a:rPr>
              <a:t>frequência</a:t>
            </a:r>
            <a:r>
              <a:rPr lang="pt-BR" sz="2400" kern="0" dirty="0">
                <a:latin typeface="+mn-lt"/>
              </a:rPr>
              <a:t> ao programa dos jovens: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pt-BR" sz="2400" kern="0" dirty="0">
                <a:latin typeface="+mn-lt"/>
              </a:rPr>
              <a:t>Concluintes = 12 meses </a:t>
            </a:r>
            <a:r>
              <a:rPr lang="pt-BR" kern="0" dirty="0">
                <a:latin typeface="+mn-lt"/>
              </a:rPr>
              <a:t>(144 respostas</a:t>
            </a:r>
            <a:r>
              <a:rPr lang="pt-BR" kern="0" dirty="0">
                <a:latin typeface="+mn-lt"/>
              </a:rPr>
              <a:t>)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pt-BR" sz="2400" kern="0" dirty="0">
                <a:latin typeface="+mn-lt"/>
              </a:rPr>
              <a:t>Concluintes s/ projeto = 12 meses </a:t>
            </a:r>
            <a:r>
              <a:rPr lang="pt-BR" kern="0" dirty="0">
                <a:latin typeface="+mn-lt"/>
              </a:rPr>
              <a:t>(21 respostas)</a:t>
            </a:r>
            <a:endParaRPr lang="pt-BR" kern="0" dirty="0">
              <a:latin typeface="+mn-lt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pt-BR" sz="2400" kern="0" dirty="0">
                <a:latin typeface="+mn-lt"/>
              </a:rPr>
              <a:t>Evadidos = </a:t>
            </a:r>
            <a:r>
              <a:rPr lang="pt-BR" sz="2400" kern="0" dirty="0">
                <a:latin typeface="+mn-lt"/>
              </a:rPr>
              <a:t>7 </a:t>
            </a:r>
            <a:r>
              <a:rPr lang="pt-BR" sz="2400" kern="0" dirty="0">
                <a:latin typeface="+mn-lt"/>
              </a:rPr>
              <a:t>meses </a:t>
            </a:r>
            <a:r>
              <a:rPr lang="pt-BR" kern="0" dirty="0">
                <a:latin typeface="+mn-lt"/>
              </a:rPr>
              <a:t>(35 </a:t>
            </a:r>
            <a:r>
              <a:rPr lang="pt-BR" kern="0" dirty="0">
                <a:latin typeface="+mn-lt"/>
              </a:rPr>
              <a:t>respostas)</a:t>
            </a:r>
            <a:endParaRPr lang="pt-BR" sz="2400" kern="0" dirty="0">
              <a:latin typeface="+mn-lt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pt-BR" sz="2400" kern="0" dirty="0">
              <a:latin typeface="+mn-lt"/>
            </a:endParaRPr>
          </a:p>
        </p:txBody>
      </p:sp>
      <p:pic>
        <p:nvPicPr>
          <p:cNvPr id="3891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828800"/>
            <a:ext cx="51054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03B8F1-91AF-4FBE-87BA-69A7D41DD800}" type="slidenum">
              <a:rPr lang="pt-BR" smtClean="0"/>
              <a:pPr/>
              <a:t>24</a:t>
            </a:fld>
            <a:endParaRPr lang="pt-BR" smtClean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eaLnBrk="1" hangingPunct="1"/>
            <a:r>
              <a:rPr lang="pt-BR" sz="2800" smtClean="0">
                <a:solidFill>
                  <a:schemeClr val="tx1"/>
                </a:solidFill>
              </a:rPr>
              <a:t>Lidando com a evasão: </a:t>
            </a:r>
            <a:r>
              <a:rPr lang="pt-BR" sz="2800" smtClean="0">
                <a:solidFill>
                  <a:srgbClr val="FF9966"/>
                </a:solidFill>
              </a:rPr>
              <a:t>tratamentos heterogêneos</a:t>
            </a: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905000"/>
            <a:ext cx="787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8F5B50-46B3-4F60-A99F-EBEDE0CBFBD3}" type="slidenum">
              <a:rPr lang="pt-BR" smtClean="0"/>
              <a:pPr/>
              <a:t>25</a:t>
            </a:fld>
            <a:endParaRPr lang="pt-BR" smtClean="0"/>
          </a:p>
        </p:txBody>
      </p:sp>
      <p:sp>
        <p:nvSpPr>
          <p:cNvPr id="40962" name="Espaço Reservado para Conteúdo 5"/>
          <p:cNvSpPr>
            <a:spLocks noGrp="1"/>
          </p:cNvSpPr>
          <p:nvPr>
            <p:ph idx="1"/>
          </p:nvPr>
        </p:nvSpPr>
        <p:spPr>
          <a:xfrm>
            <a:off x="381000" y="1295400"/>
            <a:ext cx="8077200" cy="457200"/>
          </a:xfrm>
        </p:spPr>
        <p:txBody>
          <a:bodyPr/>
          <a:lstStyle/>
          <a:p>
            <a:pPr eaLnBrk="1" hangingPunct="1"/>
            <a:r>
              <a:rPr lang="pt-BR" sz="2400" smtClean="0"/>
              <a:t>Participantes </a:t>
            </a:r>
            <a:r>
              <a:rPr lang="pt-BR" sz="2400" u="sng" smtClean="0"/>
              <a:t>Concluintes</a:t>
            </a:r>
            <a:r>
              <a:rPr lang="pt-BR" sz="2400" smtClean="0"/>
              <a:t> x Não Concluintes</a:t>
            </a: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eaLnBrk="1" hangingPunct="1"/>
            <a:r>
              <a:rPr lang="pt-BR" sz="2000" smtClean="0">
                <a:solidFill>
                  <a:schemeClr val="tx1"/>
                </a:solidFill>
              </a:rPr>
              <a:t>Resultados das estimativas de impacto: </a:t>
            </a:r>
            <a:r>
              <a:rPr lang="pt-BR" sz="2400" u="sng" smtClean="0">
                <a:solidFill>
                  <a:srgbClr val="C00000"/>
                </a:solidFill>
              </a:rPr>
              <a:t>diferenças na participação</a:t>
            </a:r>
          </a:p>
        </p:txBody>
      </p:sp>
      <p:pic>
        <p:nvPicPr>
          <p:cNvPr id="4096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822450"/>
            <a:ext cx="7924800" cy="488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pPr eaLnBrk="1" hangingPunct="1"/>
            <a:r>
              <a:rPr lang="pt-BR" sz="2000" b="1" smtClean="0">
                <a:solidFill>
                  <a:schemeClr val="tx1"/>
                </a:solidFill>
              </a:rPr>
              <a:t>Resultados das estimativas de impacto: </a:t>
            </a:r>
            <a:r>
              <a:rPr lang="pt-BR" sz="2400" u="sng" smtClean="0">
                <a:solidFill>
                  <a:srgbClr val="C00000"/>
                </a:solidFill>
              </a:rPr>
              <a:t>participante não concluinte</a:t>
            </a:r>
            <a:endParaRPr lang="pt-BR" sz="2000" u="sng" smtClean="0">
              <a:solidFill>
                <a:srgbClr val="C00000"/>
              </a:solidFill>
            </a:endParaRPr>
          </a:p>
        </p:txBody>
      </p:sp>
      <p:sp>
        <p:nvSpPr>
          <p:cNvPr id="41986" name="Espaço Reservado para Conteúdo 5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pPr eaLnBrk="1" hangingPunct="1"/>
            <a:r>
              <a:rPr lang="pt-BR" sz="2400" smtClean="0"/>
              <a:t>Participantes </a:t>
            </a:r>
            <a:r>
              <a:rPr lang="pt-BR" sz="2400" u="sng" smtClean="0"/>
              <a:t>não concluinte</a:t>
            </a:r>
            <a:r>
              <a:rPr lang="pt-BR" sz="2400" smtClean="0"/>
              <a:t> </a:t>
            </a:r>
            <a:r>
              <a:rPr lang="pt-BR" sz="1800" smtClean="0"/>
              <a:t>(101) </a:t>
            </a:r>
            <a:r>
              <a:rPr lang="pt-BR" sz="2400" smtClean="0"/>
              <a:t>x Lista de espera </a:t>
            </a:r>
            <a:r>
              <a:rPr lang="pt-BR" sz="1800" smtClean="0"/>
              <a:t>(185)</a:t>
            </a:r>
          </a:p>
        </p:txBody>
      </p:sp>
      <p:sp>
        <p:nvSpPr>
          <p:cNvPr id="41987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468466-02FA-42A4-97B9-B088260BC931}" type="slidenum">
              <a:rPr lang="pt-BR" smtClean="0"/>
              <a:pPr/>
              <a:t>26</a:t>
            </a:fld>
            <a:endParaRPr lang="pt-BR" smtClean="0"/>
          </a:p>
        </p:txBody>
      </p:sp>
      <p:pic>
        <p:nvPicPr>
          <p:cNvPr id="4198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828800"/>
            <a:ext cx="8001000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eaLnBrk="1" hangingPunct="1"/>
            <a:r>
              <a:rPr lang="pt-BR" sz="2000" b="1" smtClean="0">
                <a:solidFill>
                  <a:schemeClr val="tx1"/>
                </a:solidFill>
              </a:rPr>
              <a:t>Resultados das estimativas de impacto: </a:t>
            </a:r>
            <a:r>
              <a:rPr lang="pt-BR" sz="2400" u="sng" smtClean="0">
                <a:solidFill>
                  <a:srgbClr val="C00000"/>
                </a:solidFill>
              </a:rPr>
              <a:t>participante concluinte</a:t>
            </a:r>
          </a:p>
        </p:txBody>
      </p:sp>
      <p:sp>
        <p:nvSpPr>
          <p:cNvPr id="43010" name="Espaço Reservado para Conteúdo 5"/>
          <p:cNvSpPr>
            <a:spLocks noGrp="1"/>
          </p:cNvSpPr>
          <p:nvPr>
            <p:ph idx="1"/>
          </p:nvPr>
        </p:nvSpPr>
        <p:spPr>
          <a:xfrm>
            <a:off x="457200" y="1265238"/>
            <a:ext cx="8229600" cy="4525962"/>
          </a:xfrm>
        </p:spPr>
        <p:txBody>
          <a:bodyPr/>
          <a:lstStyle/>
          <a:p>
            <a:pPr eaLnBrk="1" hangingPunct="1"/>
            <a:r>
              <a:rPr lang="pt-BR" sz="2400" smtClean="0"/>
              <a:t>Participantes </a:t>
            </a:r>
            <a:r>
              <a:rPr lang="pt-BR" sz="2400" u="sng" smtClean="0"/>
              <a:t>Concluintes</a:t>
            </a:r>
            <a:r>
              <a:rPr lang="pt-BR" sz="2400" smtClean="0"/>
              <a:t> </a:t>
            </a:r>
            <a:r>
              <a:rPr lang="pt-BR" sz="1800" smtClean="0"/>
              <a:t>(255) </a:t>
            </a:r>
            <a:r>
              <a:rPr lang="pt-BR" sz="2400" smtClean="0"/>
              <a:t>x Lista de espera </a:t>
            </a:r>
            <a:r>
              <a:rPr lang="pt-BR" sz="1800" smtClean="0"/>
              <a:t>(185)</a:t>
            </a:r>
            <a:endParaRPr lang="pt-BR" sz="2400" smtClean="0"/>
          </a:p>
        </p:txBody>
      </p:sp>
      <p:sp>
        <p:nvSpPr>
          <p:cNvPr id="43011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EF3C31-F9F3-4825-ABFC-819DD7F71D87}" type="slidenum">
              <a:rPr lang="pt-BR" smtClean="0"/>
              <a:pPr/>
              <a:t>27</a:t>
            </a:fld>
            <a:endParaRPr lang="pt-BR" smtClean="0"/>
          </a:p>
        </p:txBody>
      </p:sp>
      <p:pic>
        <p:nvPicPr>
          <p:cNvPr id="4301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752600"/>
            <a:ext cx="8031163" cy="494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Síntese (iii)</a:t>
            </a:r>
          </a:p>
        </p:txBody>
      </p:sp>
      <p:sp>
        <p:nvSpPr>
          <p:cNvPr id="4403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r>
              <a:rPr lang="pt-BR" sz="2400" smtClean="0"/>
              <a:t>Impactos positivos e significativos tanto entre os jovens concluintes e como entre os não concluintes do programa em:</a:t>
            </a:r>
          </a:p>
          <a:p>
            <a:pPr>
              <a:buFontTx/>
              <a:buNone/>
            </a:pPr>
            <a:endParaRPr lang="pt-BR" sz="1000" smtClean="0"/>
          </a:p>
          <a:p>
            <a:pPr lvl="1"/>
            <a:r>
              <a:rPr lang="pt-BR" sz="2000" smtClean="0"/>
              <a:t>Renda</a:t>
            </a:r>
          </a:p>
          <a:p>
            <a:pPr lvl="1"/>
            <a:r>
              <a:rPr lang="pt-BR" sz="2000" smtClean="0"/>
              <a:t>Emprego</a:t>
            </a:r>
          </a:p>
          <a:p>
            <a:pPr lvl="1"/>
            <a:r>
              <a:rPr lang="pt-BR" sz="2000" smtClean="0"/>
              <a:t>Hábito de leitura</a:t>
            </a:r>
          </a:p>
          <a:p>
            <a:pPr lvl="1">
              <a:buFontTx/>
              <a:buNone/>
            </a:pPr>
            <a:endParaRPr lang="pt-BR" sz="2000" smtClean="0"/>
          </a:p>
          <a:p>
            <a:r>
              <a:rPr lang="pt-BR" sz="2400" smtClean="0"/>
              <a:t>Não há diferenças significativas entre os dois grupos de tratamento</a:t>
            </a:r>
          </a:p>
        </p:txBody>
      </p:sp>
      <p:sp>
        <p:nvSpPr>
          <p:cNvPr id="44035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C3A39B-52DA-4C10-B2FB-0987B402E4A0}" type="slidenum">
              <a:rPr lang="pt-BR" smtClean="0"/>
              <a:pPr/>
              <a:t>28</a:t>
            </a:fld>
            <a:endParaRPr lang="pt-BR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mtClean="0"/>
              <a:t>Anexo</a:t>
            </a:r>
          </a:p>
        </p:txBody>
      </p:sp>
      <p:sp>
        <p:nvSpPr>
          <p:cNvPr id="45058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6E29B7-45AA-4BD8-BA6E-F45C79F00479}" type="slidenum">
              <a:rPr lang="pt-BR" smtClean="0"/>
              <a:pPr/>
              <a:t>29</a:t>
            </a:fld>
            <a:endParaRPr lang="pt-B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pt-BR" sz="3200" b="1" smtClean="0"/>
              <a:t>Jovens Urbanos e a avaliação</a:t>
            </a: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-76200" y="12954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1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9CE2FA-F9FF-42DB-AD0B-CDCC01FAEE32}" type="slidenum">
              <a:rPr lang="pt-BR" smtClean="0"/>
              <a:pPr/>
              <a:t>3</a:t>
            </a:fld>
            <a:endParaRPr lang="pt-BR" smtClean="0"/>
          </a:p>
        </p:txBody>
      </p:sp>
      <p:sp>
        <p:nvSpPr>
          <p:cNvPr id="17412" name="Seta para a direita 6"/>
          <p:cNvSpPr>
            <a:spLocks noChangeArrowheads="1"/>
          </p:cNvSpPr>
          <p:nvPr/>
        </p:nvSpPr>
        <p:spPr bwMode="auto">
          <a:xfrm>
            <a:off x="4419600" y="167640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4A6D2B-B7B7-45F4-8876-024D8CACFC0D}" type="slidenum">
              <a:rPr lang="pt-BR" smtClean="0"/>
              <a:pPr/>
              <a:t>30</a:t>
            </a:fld>
            <a:endParaRPr lang="pt-BR" smtClean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pt-BR" sz="2800" b="1" smtClean="0">
                <a:solidFill>
                  <a:srgbClr val="002060"/>
                </a:solidFill>
              </a:rPr>
              <a:t>Cadastro e regras de consistência</a:t>
            </a:r>
          </a:p>
        </p:txBody>
      </p:sp>
      <p:sp>
        <p:nvSpPr>
          <p:cNvPr id="46083" name="CaixaDeTexto 5"/>
          <p:cNvSpPr txBox="1">
            <a:spLocks noChangeArrowheads="1"/>
          </p:cNvSpPr>
          <p:nvPr/>
        </p:nvSpPr>
        <p:spPr bwMode="auto">
          <a:xfrm>
            <a:off x="5715000" y="1676400"/>
            <a:ext cx="42672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 sz="1400"/>
              <a:t>(-) 4 jovens participantes 4ª ed</a:t>
            </a:r>
          </a:p>
          <a:p>
            <a:pPr eaLnBrk="0" hangingPunct="0"/>
            <a:r>
              <a:rPr lang="pt-BR" sz="1400"/>
              <a:t>(-) 192 jovens não entrevistados (20%)</a:t>
            </a:r>
          </a:p>
          <a:p>
            <a:pPr eaLnBrk="0" hangingPunct="0"/>
            <a:r>
              <a:rPr lang="pt-BR" sz="1400"/>
              <a:t>(-) evadidos período rotatividade</a:t>
            </a:r>
          </a:p>
          <a:p>
            <a:pPr eaLnBrk="0" hangingPunct="0"/>
            <a:r>
              <a:rPr lang="pt-BR" sz="1600" b="1">
                <a:solidFill>
                  <a:srgbClr val="FF0000"/>
                </a:solidFill>
              </a:rPr>
              <a:t>(=) 598 casos válidos</a:t>
            </a:r>
          </a:p>
        </p:txBody>
      </p:sp>
      <p:pic>
        <p:nvPicPr>
          <p:cNvPr id="4608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200400"/>
            <a:ext cx="86137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5" name="Picture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878388"/>
            <a:ext cx="8615363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6" name="Picture 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487488"/>
            <a:ext cx="5334000" cy="14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200" b="1" smtClean="0">
                <a:solidFill>
                  <a:srgbClr val="002060"/>
                </a:solidFill>
              </a:rPr>
              <a:t>Regras de consistência</a:t>
            </a:r>
          </a:p>
        </p:txBody>
      </p:sp>
      <p:sp>
        <p:nvSpPr>
          <p:cNvPr id="4710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CA0EC5-1560-478B-8CAD-E037E26672A4}" type="slidenum">
              <a:rPr lang="pt-BR" smtClean="0"/>
              <a:pPr/>
              <a:t>31</a:t>
            </a:fld>
            <a:endParaRPr lang="pt-BR" smtClean="0"/>
          </a:p>
        </p:txBody>
      </p:sp>
      <p:pic>
        <p:nvPicPr>
          <p:cNvPr id="4710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946275"/>
            <a:ext cx="8915400" cy="262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Jovens Urbanos 3a ed.</a:t>
            </a:r>
            <a:b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/>
              <a:t>Participação em programas sociais </a:t>
            </a:r>
            <a:r>
              <a:rPr lang="pt-BR" sz="2400" dirty="0" smtClean="0"/>
              <a:t/>
            </a:r>
            <a:br>
              <a:rPr lang="pt-BR" sz="2400" dirty="0" smtClean="0"/>
            </a:br>
            <a:endParaRPr lang="pt-BR" sz="2400" dirty="0"/>
          </a:p>
        </p:txBody>
      </p:sp>
      <p:sp>
        <p:nvSpPr>
          <p:cNvPr id="48130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pt-BR" sz="1800" smtClean="0"/>
              <a:t>Entre os participantes do programa 13%  = 48 jovens responderam que participam de algum programa social no último ano além do JU/Ação Jovem</a:t>
            </a:r>
          </a:p>
        </p:txBody>
      </p:sp>
      <p:sp>
        <p:nvSpPr>
          <p:cNvPr id="48131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02FD85-DA83-48D6-B1E1-6F634B71C09C}" type="slidenum">
              <a:rPr lang="pt-BR" smtClean="0"/>
              <a:pPr/>
              <a:t>32</a:t>
            </a:fld>
            <a:endParaRPr lang="pt-BR" smtClean="0"/>
          </a:p>
        </p:txBody>
      </p:sp>
      <p:pic>
        <p:nvPicPr>
          <p:cNvPr id="4813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981200"/>
            <a:ext cx="396240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1068CB-91E0-41DF-829A-9E0D9F782273}" type="slidenum">
              <a:rPr lang="pt-BR" smtClean="0"/>
              <a:pPr/>
              <a:t>4</a:t>
            </a:fld>
            <a:endParaRPr lang="pt-BR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pt-BR" sz="2400" smtClean="0"/>
              <a:t>Comparação jovens antes do programa nas duas edições (2004 e 2007)</a:t>
            </a: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762000" y="5486400"/>
            <a:ext cx="7391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t-BR" sz="1400"/>
              <a:t> * idade de 2006 para a 1a edição</a:t>
            </a:r>
          </a:p>
        </p:txBody>
      </p:sp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35125"/>
            <a:ext cx="7772400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smtClean="0"/>
              <a:t>Impactos na taxa de emprego e renda pessoal</a:t>
            </a:r>
          </a:p>
        </p:txBody>
      </p:sp>
      <p:sp>
        <p:nvSpPr>
          <p:cNvPr id="19458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6C77F2-D54E-4499-915B-2B51C9B3BC6B}" type="slidenum">
              <a:rPr lang="pt-BR" smtClean="0"/>
              <a:pPr/>
              <a:t>5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Jovens Urbanos 3a ed.</a:t>
            </a: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Impacto na </a:t>
            </a:r>
            <a:r>
              <a:rPr lang="pt-BR" sz="2400" b="1" dirty="0" smtClean="0"/>
              <a:t>renda pessoal </a:t>
            </a:r>
            <a:r>
              <a:rPr lang="pt-BR" sz="2400" dirty="0" smtClean="0"/>
              <a:t>no curto prazo (2009)</a:t>
            </a:r>
            <a:endParaRPr lang="pt-BR" sz="2400" dirty="0"/>
          </a:p>
        </p:txBody>
      </p:sp>
      <p:sp>
        <p:nvSpPr>
          <p:cNvPr id="2048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3E51EC-14C6-46C6-A539-E37039479AB4}" type="slidenum">
              <a:rPr lang="pt-BR" smtClean="0"/>
              <a:pPr/>
              <a:t>6</a:t>
            </a:fld>
            <a:endParaRPr lang="pt-BR" smtClean="0"/>
          </a:p>
        </p:txBody>
      </p:sp>
      <p:sp>
        <p:nvSpPr>
          <p:cNvPr id="20483" name="CaixaDeTexto 6"/>
          <p:cNvSpPr txBox="1">
            <a:spLocks noChangeArrowheads="1"/>
          </p:cNvSpPr>
          <p:nvPr/>
        </p:nvSpPr>
        <p:spPr bwMode="auto">
          <a:xfrm>
            <a:off x="1981200" y="1219200"/>
            <a:ext cx="7315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/>
              <a:t>Participantes X Lista de espera (controle)</a:t>
            </a:r>
          </a:p>
        </p:txBody>
      </p:sp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76400"/>
            <a:ext cx="7543800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have direita 12"/>
          <p:cNvSpPr/>
          <p:nvPr/>
        </p:nvSpPr>
        <p:spPr>
          <a:xfrm>
            <a:off x="6934200" y="2209800"/>
            <a:ext cx="276225" cy="139065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endParaRPr lang="pt-BR"/>
          </a:p>
        </p:txBody>
      </p:sp>
      <p:sp>
        <p:nvSpPr>
          <p:cNvPr id="14" name="CaixaDeTexto 7"/>
          <p:cNvSpPr txBox="1"/>
          <p:nvPr/>
        </p:nvSpPr>
        <p:spPr>
          <a:xfrm>
            <a:off x="7239000" y="2438400"/>
            <a:ext cx="1271588" cy="900113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r>
              <a:rPr lang="pt-BR" sz="1400" dirty="0"/>
              <a:t>R$114,4 impacto no curto prazo</a:t>
            </a:r>
          </a:p>
        </p:txBody>
      </p:sp>
      <p:sp>
        <p:nvSpPr>
          <p:cNvPr id="20487" name="CaixaDeTexto 7"/>
          <p:cNvSpPr txBox="1">
            <a:spLocks noChangeArrowheads="1"/>
          </p:cNvSpPr>
          <p:nvPr/>
        </p:nvSpPr>
        <p:spPr bwMode="auto">
          <a:xfrm>
            <a:off x="685800" y="6427788"/>
            <a:ext cx="7848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 sz="1100"/>
              <a:t> * Método de estimação do impacto: propensity score e regressão linear (duplo-robusto) </a:t>
            </a:r>
          </a:p>
          <a:p>
            <a:pPr eaLnBrk="0" hangingPunct="0"/>
            <a:r>
              <a:rPr lang="pt-BR" sz="11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Jovens Urbanos 3a ed.</a:t>
            </a: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Impacto na </a:t>
            </a:r>
            <a:r>
              <a:rPr lang="pt-BR" sz="2400" b="1" dirty="0" smtClean="0"/>
              <a:t>taxa de emprego </a:t>
            </a:r>
            <a:r>
              <a:rPr lang="pt-BR" sz="2400" dirty="0" smtClean="0"/>
              <a:t>no curto prazo (2009)</a:t>
            </a:r>
            <a:endParaRPr lang="pt-BR" sz="2400" dirty="0"/>
          </a:p>
        </p:txBody>
      </p:sp>
      <p:sp>
        <p:nvSpPr>
          <p:cNvPr id="2150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FAD532-5340-4DCA-AE87-C7D18F069F40}" type="slidenum">
              <a:rPr lang="pt-BR" smtClean="0"/>
              <a:pPr/>
              <a:t>7</a:t>
            </a:fld>
            <a:endParaRPr lang="pt-BR" smtClean="0"/>
          </a:p>
        </p:txBody>
      </p:sp>
      <p:sp>
        <p:nvSpPr>
          <p:cNvPr id="21507" name="CaixaDeTexto 6"/>
          <p:cNvSpPr txBox="1">
            <a:spLocks noChangeArrowheads="1"/>
          </p:cNvSpPr>
          <p:nvPr/>
        </p:nvSpPr>
        <p:spPr bwMode="auto">
          <a:xfrm>
            <a:off x="1981200" y="1219200"/>
            <a:ext cx="7315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/>
              <a:t>Participantes X Lista de espera (controle)</a:t>
            </a:r>
          </a:p>
        </p:txBody>
      </p:sp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524000"/>
            <a:ext cx="7696200" cy="49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aixaDeTexto 7"/>
          <p:cNvSpPr txBox="1"/>
          <p:nvPr/>
        </p:nvSpPr>
        <p:spPr>
          <a:xfrm>
            <a:off x="7543800" y="2133600"/>
            <a:ext cx="1271588" cy="900113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r>
              <a:rPr lang="pt-BR" sz="1400" dirty="0" smtClean="0"/>
              <a:t>16,9 </a:t>
            </a:r>
            <a:r>
              <a:rPr lang="pt-BR" sz="1400" dirty="0" err="1" smtClean="0"/>
              <a:t>pp</a:t>
            </a:r>
            <a:endParaRPr lang="pt-BR" sz="1400" dirty="0" smtClean="0"/>
          </a:p>
          <a:p>
            <a:pPr eaLnBrk="0" hangingPunct="0">
              <a:defRPr/>
            </a:pPr>
            <a:r>
              <a:rPr lang="pt-BR" sz="1400" dirty="0" smtClean="0"/>
              <a:t>impacto </a:t>
            </a:r>
            <a:r>
              <a:rPr lang="pt-BR" sz="1400" dirty="0"/>
              <a:t>no curto prazo</a:t>
            </a:r>
          </a:p>
        </p:txBody>
      </p:sp>
      <p:sp>
        <p:nvSpPr>
          <p:cNvPr id="21510" name="CaixaDeTexto 7"/>
          <p:cNvSpPr txBox="1">
            <a:spLocks noChangeArrowheads="1"/>
          </p:cNvSpPr>
          <p:nvPr/>
        </p:nvSpPr>
        <p:spPr bwMode="auto">
          <a:xfrm>
            <a:off x="685800" y="6580188"/>
            <a:ext cx="7848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 sz="1100"/>
              <a:t> * Método de estimação do impacto: propensity score e regressão linear (duplo-robusto) </a:t>
            </a:r>
          </a:p>
          <a:p>
            <a:pPr eaLnBrk="0" hangingPunct="0"/>
            <a:r>
              <a:rPr lang="pt-BR" sz="11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ulo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pt-BR" sz="2400" smtClean="0"/>
              <a:t>Tipo de ocupação entre os que trabalham em 2009</a:t>
            </a:r>
            <a:br>
              <a:rPr lang="pt-BR" sz="2400" smtClean="0"/>
            </a:br>
            <a:r>
              <a:rPr lang="pt-BR" sz="2000" smtClean="0"/>
              <a:t>(% nos grupos de tratamento e controle)</a:t>
            </a:r>
            <a:endParaRPr lang="pt-BR" sz="2400" smtClean="0"/>
          </a:p>
        </p:txBody>
      </p:sp>
      <p:sp>
        <p:nvSpPr>
          <p:cNvPr id="22530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6ADD94-2DA0-4453-8111-651C44D09C56}" type="slidenum">
              <a:rPr lang="pt-BR" smtClean="0"/>
              <a:pPr/>
              <a:t>8</a:t>
            </a:fld>
            <a:endParaRPr lang="pt-BR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3810000" y="3744913"/>
            <a:ext cx="51816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pt-BR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3ª edição JU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810000" y="1230313"/>
            <a:ext cx="51816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pt-BR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1ª edição JU</a:t>
            </a:r>
          </a:p>
        </p:txBody>
      </p:sp>
      <p:pic>
        <p:nvPicPr>
          <p:cNvPr id="225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086600" cy="190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114800"/>
            <a:ext cx="70866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ítulo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pt-BR" sz="2400" smtClean="0"/>
              <a:t>Outros indicadores do mercado de trabalho em 2009</a:t>
            </a:r>
            <a:br>
              <a:rPr lang="pt-BR" sz="2400" smtClean="0"/>
            </a:br>
            <a:r>
              <a:rPr lang="pt-BR" sz="2000" smtClean="0"/>
              <a:t>(% nos grupos de tratamento e controle)</a:t>
            </a:r>
            <a:endParaRPr lang="pt-BR" sz="2400" smtClean="0"/>
          </a:p>
        </p:txBody>
      </p:sp>
      <p:sp>
        <p:nvSpPr>
          <p:cNvPr id="2355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D3331F-5019-4524-8B76-94E1D5B51A6A}" type="slidenum">
              <a:rPr lang="pt-BR" smtClean="0"/>
              <a:pPr/>
              <a:t>9</a:t>
            </a:fld>
            <a:endParaRPr lang="pt-BR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3810000" y="3744913"/>
            <a:ext cx="51816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pt-BR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3ª edição JU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810000" y="1143000"/>
            <a:ext cx="51816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pt-BR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1ª edição JU</a:t>
            </a:r>
          </a:p>
        </p:txBody>
      </p:sp>
      <p:pic>
        <p:nvPicPr>
          <p:cNvPr id="2355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524000"/>
            <a:ext cx="75438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4850" y="4114800"/>
            <a:ext cx="76009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3785</TotalTime>
  <Words>1017</Words>
  <Application>Microsoft Office PowerPoint</Application>
  <PresentationFormat>On-screen Show (4:3)</PresentationFormat>
  <Paragraphs>153</Paragraphs>
  <Slides>32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7" baseType="lpstr">
      <vt:lpstr>Arial</vt:lpstr>
      <vt:lpstr>Calibri</vt:lpstr>
      <vt:lpstr>Garamond</vt:lpstr>
      <vt:lpstr>Wingdings</vt:lpstr>
      <vt:lpstr>Design padrão</vt:lpstr>
      <vt:lpstr>Resultados da Avaliação Econômica  Jovens Urbanos 3ª edição</vt:lpstr>
      <vt:lpstr>Sumário</vt:lpstr>
      <vt:lpstr>Jovens Urbanos e a avaliação</vt:lpstr>
      <vt:lpstr>Comparação jovens antes do programa nas duas edições (2004 e 2007)</vt:lpstr>
      <vt:lpstr>Impactos na taxa de emprego e renda pessoal</vt:lpstr>
      <vt:lpstr>Jovens Urbanos 3a ed. Impacto na renda pessoal no curto prazo (2009)</vt:lpstr>
      <vt:lpstr>Jovens Urbanos 3a ed. Impacto na taxa de emprego no curto prazo (2009)</vt:lpstr>
      <vt:lpstr>Tipo de ocupação entre os que trabalham em 2009 (% nos grupos de tratamento e controle)</vt:lpstr>
      <vt:lpstr>Outros indicadores do mercado de trabalho em 2009 (% nos grupos de tratamento e controle)</vt:lpstr>
      <vt:lpstr>Síntese (i)</vt:lpstr>
      <vt:lpstr>Impactos na trajetória escolar e investimentos na formação </vt:lpstr>
      <vt:lpstr>Jovens Urbanos 3a ed.  Impacto na trajetória escolar dos jovens no curto prazo (2009) </vt:lpstr>
      <vt:lpstr>Jovens Urbanos 3a ed.  Características médias escolares ou formação geral de 2009</vt:lpstr>
      <vt:lpstr>Jovens Urbanos 3a ed.  Motivos de não frequentar escola (para quem não completou o médio)</vt:lpstr>
      <vt:lpstr>Jovens Urbanos 3a ed.  Motivos de não frequentar faculdade (ensino superior)  (para quem completou o médio)</vt:lpstr>
      <vt:lpstr>Impactos na trajetória escolar e investimentos na formação (diferenças entre os concluintes e não concluintes do programa JU) </vt:lpstr>
      <vt:lpstr>Jovens Urbanos 3a ed.  Impactos diferenciados por tipo de frequência ao programa </vt:lpstr>
      <vt:lpstr>Síntese (ii)</vt:lpstr>
      <vt:lpstr>Impactos em indicadores culturais e problemas com a polícia</vt:lpstr>
      <vt:lpstr>Jovens Urbanos 3a ed. Participantes x Lista de espera </vt:lpstr>
      <vt:lpstr>Lidando com a evasão durante o programa (diferenças na intensidade de participação)</vt:lpstr>
      <vt:lpstr>Medida de evasão do programa</vt:lpstr>
      <vt:lpstr>Medida de evasão do programa</vt:lpstr>
      <vt:lpstr>Lidando com a evasão: tratamentos heterogêneos</vt:lpstr>
      <vt:lpstr>Resultados das estimativas de impacto: diferenças na participação</vt:lpstr>
      <vt:lpstr>Resultados das estimativas de impacto: participante não concluinte</vt:lpstr>
      <vt:lpstr>Resultados das estimativas de impacto: participante concluinte</vt:lpstr>
      <vt:lpstr>Síntese (iii)</vt:lpstr>
      <vt:lpstr>Anexo</vt:lpstr>
      <vt:lpstr>Cadastro e regras de consistência</vt:lpstr>
      <vt:lpstr>Regras de consistência</vt:lpstr>
      <vt:lpstr>Jovens Urbanos 3a ed. Participação em programas sociais  </vt:lpstr>
    </vt:vector>
  </TitlesOfParts>
  <Company>Banco Itaú S/A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biondir</dc:creator>
  <cp:lastModifiedBy>Keila</cp:lastModifiedBy>
  <cp:revision>214</cp:revision>
  <dcterms:created xsi:type="dcterms:W3CDTF">2009-06-09T19:04:28Z</dcterms:created>
  <dcterms:modified xsi:type="dcterms:W3CDTF">2010-08-13T17:11:52Z</dcterms:modified>
</cp:coreProperties>
</file>